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12192000" cy="6858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732" y="6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2805507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83119628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55247805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528450187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1334363550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01157245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5C5E2A-FAAE-5E77-49AD-3B84CA8455EC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62B1E4-66F6-3001-2579-A840C223B9D1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45290E2-8AE3-EFA3-29BF-144590C61D74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6004F1-9F69-BF29-5FA5-F0A6A248BEC8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978058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92957879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980570334" name="Espace réservé du numéro de diapositive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CDE56E-2848-D3E4-6709-0BFD37F83CEF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EF5F47-BFED-7900-0A9B-86F75117DA9F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581CBF-32B8-8AAA-91BE-41C169102AB7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403909-810E-E110-931D-DFA0BF1D7F8F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C879B9-3F0B-D37C-D4E0-1438B5A9B646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E02273-D3C3-D609-422B-7B418DADB23B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80DF8C-912D-13EA-E5ED-31EC76824F04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E3798A-CFD0-402A-A915-E5E65E7BA904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927C86-4A23-88D6-A32B-B677A439D029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021004-8248-DF5F-D83B-873F6B4C40D7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B8E004-5904-4EF3-9911-0E4983691B19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7726DC-8B96-BC21-71F3-866A32D43D2A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D15812-692C-C4C0-C046-96B9E8B4E134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C397F4-838A-5873-34EE-73836894D83D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957210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504966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  </a:t>
            </a:r>
          </a:p>
        </p:txBody>
      </p:sp>
      <p:sp>
        <p:nvSpPr>
          <p:cNvPr id="4562446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EEC59B-CD9F-6A58-25B7-5F57C84D8F49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74A3F3-24C3-5F7B-C78E-9B0009C3976C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9861B9-D3EC-3EDA-AC90-5A341D5599CF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71BE52-C79C-95C1-5768-AA1FB2AE172A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107E57-877D-8326-FD47-469281D0855A}" type="slidenum">
              <a:rPr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41A0A6-1319-46AE-81A2-0358CDB58F78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539FB7-D265-CA55-B707-DE6DFA151CA9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25F64B-8FD4-5FC0-88AA-B61D2E6C9023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9F0BACD-1A2A-F6A5-E61E-39813CB1B295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AE458E-4380-9BCD-55FD-16D80F201067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8EE128-7670-A0CB-6C0B-E35F67978574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831AFA-E719-BCC6-1A3F-E31EC080862E}" type="slidenum">
              <a:rPr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7163C3-1782-A4CF-42FE-DC63009B1FF1}" type="slidenum">
              <a:rPr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391B9F-94FE-AAA7-989E-7B14926EFE52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08CD34-3109-DF5F-3141-66AF4F8D7D20}" type="slidenum">
              <a:rPr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A3288A-C7FB-B5B1-B774-A72FC4C77625}" type="slidenum">
              <a:rPr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9AE367-D04E-42D6-ED98-1A42FB3B09F5}" type="slidenum">
              <a:rPr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AD6DFC-6EF9-FAAB-CCB9-39CC3A8A0FA0}" type="slidenum">
              <a:rPr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B0C2F7-F96A-E7CD-F511-21C457AAAD3A}" type="slidenum">
              <a:rPr/>
              <a:t>44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EAD061-8F5A-A39F-3A8D-CC3294DAD87B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31DBC0E-C226-B52E-B769-C0F92DDBEA00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CB95D3-3031-5D43-9644-6591A8CB7D9B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6CB906-A68A-601F-DB95-B63598EA49AE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532E99-3126-F5C0-C9F1-5B680FCF318C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194802" name="Titr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399302011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/>
          </a:p>
        </p:txBody>
      </p:sp>
      <p:sp>
        <p:nvSpPr>
          <p:cNvPr id="43189882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07424F2-D327-4229-B89D-EB50B7BCF521}" type="datetime1">
              <a:rPr lang="ru-RU"/>
              <a:t>01.06.2025</a:t>
            </a:fld>
            <a:endParaRPr lang="ru-RU"/>
          </a:p>
        </p:txBody>
      </p:sp>
      <p:sp>
        <p:nvSpPr>
          <p:cNvPr id="144118343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28664623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x" preserve="1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229819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1968194541" name="Espace réservé du texte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1478902525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386DDD-7570-407A-B3EA-F6EA9E72212F}" type="datetime1">
              <a:rPr lang="ru-RU"/>
              <a:t>01.06.2025</a:t>
            </a:fld>
            <a:endParaRPr lang="ru-RU"/>
          </a:p>
        </p:txBody>
      </p:sp>
      <p:sp>
        <p:nvSpPr>
          <p:cNvPr id="882739840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4517444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6968112" name="Titre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1471159107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56903013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D702C30-2D84-439D-ABC6-664155B3E1A0}" type="datetime1">
              <a:rPr lang="ru-RU"/>
              <a:t>01.06.2025</a:t>
            </a:fld>
            <a:endParaRPr lang="ru-RU"/>
          </a:p>
        </p:txBody>
      </p:sp>
      <p:sp>
        <p:nvSpPr>
          <p:cNvPr id="1761130754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4843752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1648969" name="Shape 1059"/>
          <p:cNvSpPr>
            <a:spLocks noGrp="1" noChangeArrowheads="1"/>
          </p:cNvSpPr>
          <p:nvPr userDrawn="1"/>
        </p:nvSpPr>
        <p:spPr bwMode="auto">
          <a:xfrm>
            <a:off x="2396065" y="2291400"/>
            <a:ext cx="5452533" cy="4165114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2112" y="3116"/>
                </a:moveTo>
                <a:lnTo>
                  <a:pt x="22112" y="3116"/>
                </a:lnTo>
                <a:cubicBezTo>
                  <a:pt x="22112" y="3116"/>
                  <a:pt x="27356" y="0"/>
                  <a:pt x="30300" y="4263"/>
                </a:cubicBezTo>
                <a:lnTo>
                  <a:pt x="30300" y="4263"/>
                </a:lnTo>
                <a:cubicBezTo>
                  <a:pt x="33277" y="8577"/>
                  <a:pt x="36666" y="13779"/>
                  <a:pt x="39369" y="17410"/>
                </a:cubicBezTo>
                <a:lnTo>
                  <a:pt x="39369" y="17410"/>
                </a:lnTo>
                <a:cubicBezTo>
                  <a:pt x="41761" y="20624"/>
                  <a:pt x="43200" y="22708"/>
                  <a:pt x="40979" y="26940"/>
                </a:cubicBezTo>
                <a:lnTo>
                  <a:pt x="40979" y="26940"/>
                </a:lnTo>
                <a:cubicBezTo>
                  <a:pt x="39655" y="29461"/>
                  <a:pt x="35076" y="35072"/>
                  <a:pt x="32639" y="38623"/>
                </a:cubicBezTo>
                <a:lnTo>
                  <a:pt x="32639" y="38623"/>
                </a:lnTo>
                <a:cubicBezTo>
                  <a:pt x="30200" y="42175"/>
                  <a:pt x="26202" y="43200"/>
                  <a:pt x="23268" y="42185"/>
                </a:cubicBezTo>
                <a:lnTo>
                  <a:pt x="23268" y="42185"/>
                </a:lnTo>
                <a:cubicBezTo>
                  <a:pt x="20331" y="41168"/>
                  <a:pt x="11584" y="38623"/>
                  <a:pt x="6213" y="36974"/>
                </a:cubicBezTo>
                <a:lnTo>
                  <a:pt x="6213" y="36974"/>
                </a:lnTo>
                <a:cubicBezTo>
                  <a:pt x="1431" y="35502"/>
                  <a:pt x="0" y="32900"/>
                  <a:pt x="214" y="31157"/>
                </a:cubicBezTo>
                <a:lnTo>
                  <a:pt x="214" y="31157"/>
                </a:lnTo>
                <a:cubicBezTo>
                  <a:pt x="760" y="26703"/>
                  <a:pt x="1113" y="19920"/>
                  <a:pt x="1214" y="16042"/>
                </a:cubicBezTo>
                <a:lnTo>
                  <a:pt x="1214" y="16042"/>
                </a:lnTo>
                <a:cubicBezTo>
                  <a:pt x="1303" y="12626"/>
                  <a:pt x="4203" y="11313"/>
                  <a:pt x="6907" y="9989"/>
                </a:cubicBezTo>
                <a:lnTo>
                  <a:pt x="6907" y="9989"/>
                </a:lnTo>
                <a:cubicBezTo>
                  <a:pt x="9245" y="8843"/>
                  <a:pt x="19774" y="4261"/>
                  <a:pt x="22112" y="31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70505346" name="Shape 1060"/>
          <p:cNvSpPr>
            <a:spLocks noGrp="1" noChangeArrowheads="1"/>
          </p:cNvSpPr>
          <p:nvPr userDrawn="1"/>
        </p:nvSpPr>
        <p:spPr bwMode="auto">
          <a:xfrm>
            <a:off x="1309513" y="1839834"/>
            <a:ext cx="4011786" cy="1314324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0162" y="13104"/>
                </a:moveTo>
                <a:lnTo>
                  <a:pt x="40162" y="13104"/>
                </a:lnTo>
                <a:cubicBezTo>
                  <a:pt x="36799" y="16736"/>
                  <a:pt x="26204" y="28154"/>
                  <a:pt x="22676" y="31251"/>
                </a:cubicBezTo>
                <a:lnTo>
                  <a:pt x="22676" y="31251"/>
                </a:lnTo>
                <a:cubicBezTo>
                  <a:pt x="18513" y="34899"/>
                  <a:pt x="15093" y="37527"/>
                  <a:pt x="13136" y="38511"/>
                </a:cubicBezTo>
                <a:lnTo>
                  <a:pt x="13136" y="38511"/>
                </a:lnTo>
                <a:cubicBezTo>
                  <a:pt x="10861" y="39650"/>
                  <a:pt x="0" y="43200"/>
                  <a:pt x="422" y="38511"/>
                </a:cubicBezTo>
                <a:lnTo>
                  <a:pt x="422" y="38511"/>
                </a:lnTo>
                <a:cubicBezTo>
                  <a:pt x="750" y="34836"/>
                  <a:pt x="12785" y="17028"/>
                  <a:pt x="15584" y="14358"/>
                </a:cubicBezTo>
                <a:lnTo>
                  <a:pt x="15584" y="14358"/>
                </a:lnTo>
                <a:cubicBezTo>
                  <a:pt x="18382" y="11693"/>
                  <a:pt x="34508" y="0"/>
                  <a:pt x="36286" y="2133"/>
                </a:cubicBezTo>
                <a:lnTo>
                  <a:pt x="36286" y="2133"/>
                </a:lnTo>
                <a:cubicBezTo>
                  <a:pt x="38064" y="4272"/>
                  <a:pt x="43200" y="9825"/>
                  <a:pt x="40162" y="131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51549930" name="Shape 1061"/>
          <p:cNvSpPr>
            <a:spLocks noGrp="1" noChangeArrowheads="1"/>
          </p:cNvSpPr>
          <p:nvPr userDrawn="1"/>
        </p:nvSpPr>
        <p:spPr bwMode="auto">
          <a:xfrm>
            <a:off x="6567030" y="4629132"/>
            <a:ext cx="5395522" cy="2231706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42680" y="32337"/>
                  <a:pt x="42264" y="24810"/>
                  <a:pt x="41982" y="22533"/>
                </a:cubicBezTo>
                <a:lnTo>
                  <a:pt x="41982" y="22533"/>
                </a:lnTo>
                <a:cubicBezTo>
                  <a:pt x="41353" y="17445"/>
                  <a:pt x="31020" y="10782"/>
                  <a:pt x="25434" y="7567"/>
                </a:cubicBezTo>
                <a:lnTo>
                  <a:pt x="25434" y="7567"/>
                </a:lnTo>
                <a:cubicBezTo>
                  <a:pt x="20461" y="4707"/>
                  <a:pt x="15752" y="0"/>
                  <a:pt x="10688" y="12771"/>
                </a:cubicBezTo>
                <a:lnTo>
                  <a:pt x="10688" y="12771"/>
                </a:lnTo>
                <a:cubicBezTo>
                  <a:pt x="5409" y="26085"/>
                  <a:pt x="2329" y="33891"/>
                  <a:pt x="451" y="39632"/>
                </a:cubicBezTo>
                <a:lnTo>
                  <a:pt x="451" y="39632"/>
                </a:lnTo>
                <a:cubicBezTo>
                  <a:pt x="180" y="40459"/>
                  <a:pt x="44" y="41820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41276109" name="Shape 1062"/>
          <p:cNvSpPr>
            <a:spLocks noGrp="1" noChangeArrowheads="1"/>
          </p:cNvSpPr>
          <p:nvPr userDrawn="1"/>
        </p:nvSpPr>
        <p:spPr bwMode="auto">
          <a:xfrm>
            <a:off x="389187" y="6100773"/>
            <a:ext cx="4968520" cy="759998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37750" y="34083"/>
                  <a:pt x="28707" y="20178"/>
                  <a:pt x="28707" y="20178"/>
                </a:cubicBezTo>
                <a:lnTo>
                  <a:pt x="28707" y="20178"/>
                </a:lnTo>
                <a:cubicBezTo>
                  <a:pt x="23196" y="11772"/>
                  <a:pt x="17935" y="0"/>
                  <a:pt x="14588" y="1341"/>
                </a:cubicBezTo>
                <a:lnTo>
                  <a:pt x="14588" y="1341"/>
                </a:lnTo>
                <a:cubicBezTo>
                  <a:pt x="11240" y="2673"/>
                  <a:pt x="6350" y="22671"/>
                  <a:pt x="1602" y="37718"/>
                </a:cubicBezTo>
                <a:lnTo>
                  <a:pt x="1602" y="37718"/>
                </a:lnTo>
                <a:cubicBezTo>
                  <a:pt x="1072" y="39393"/>
                  <a:pt x="536" y="41175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826100797" name="Shape 1063"/>
          <p:cNvSpPr>
            <a:spLocks noGrp="1" noChangeArrowheads="1"/>
          </p:cNvSpPr>
          <p:nvPr userDrawn="1"/>
        </p:nvSpPr>
        <p:spPr bwMode="auto">
          <a:xfrm>
            <a:off x="0" y="3254700"/>
            <a:ext cx="2099732" cy="3343681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0" y="43200"/>
                </a:moveTo>
                <a:lnTo>
                  <a:pt x="0" y="43200"/>
                </a:lnTo>
                <a:cubicBezTo>
                  <a:pt x="10450" y="39319"/>
                  <a:pt x="26476" y="34991"/>
                  <a:pt x="31760" y="32779"/>
                </a:cubicBezTo>
                <a:lnTo>
                  <a:pt x="31760" y="32779"/>
                </a:lnTo>
                <a:cubicBezTo>
                  <a:pt x="38554" y="29929"/>
                  <a:pt x="35982" y="23868"/>
                  <a:pt x="39587" y="11934"/>
                </a:cubicBezTo>
                <a:lnTo>
                  <a:pt x="39587" y="11934"/>
                </a:lnTo>
                <a:cubicBezTo>
                  <a:pt x="43199" y="0"/>
                  <a:pt x="33409" y="2565"/>
                  <a:pt x="25082" y="2041"/>
                </a:cubicBezTo>
                <a:lnTo>
                  <a:pt x="25082" y="2041"/>
                </a:lnTo>
                <a:cubicBezTo>
                  <a:pt x="14497" y="1374"/>
                  <a:pt x="7053" y="4621"/>
                  <a:pt x="0" y="7243"/>
                </a:cubicBezTo>
                <a:lnTo>
                  <a:pt x="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92515052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190405523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DA269E-BB23-4AA1-B677-770F8BDB5DC5}" type="datetime1">
              <a:rPr lang="ru-RU"/>
              <a:t>01.06.2025</a:t>
            </a:fld>
            <a:endParaRPr lang="ru-RU"/>
          </a:p>
        </p:txBody>
      </p:sp>
      <p:sp>
        <p:nvSpPr>
          <p:cNvPr id="84594112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35392662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  <p:sp>
        <p:nvSpPr>
          <p:cNvPr id="1916783043" name="Заголовок 6"/>
          <p:cNvSpPr>
            <a:spLocks noGrp="1"/>
          </p:cNvSpPr>
          <p:nvPr>
            <p:ph type="title"/>
          </p:nvPr>
        </p:nvSpPr>
        <p:spPr bwMode="auto">
          <a:xfrm>
            <a:off x="4595832" y="1808820"/>
            <a:ext cx="6720744" cy="720078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624851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52550483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073327179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84D86B1-85E5-4C55-AC00-AA41A7EDB496}" type="datetime1">
              <a:rPr lang="ru-RU"/>
              <a:t>01.06.2025</a:t>
            </a:fld>
            <a:endParaRPr lang="ru-RU"/>
          </a:p>
        </p:txBody>
      </p:sp>
      <p:sp>
        <p:nvSpPr>
          <p:cNvPr id="1562245060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231668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2660107" name="Заголовок 1"/>
          <p:cNvSpPr>
            <a:spLocks noGrp="1"/>
          </p:cNvSpPr>
          <p:nvPr>
            <p:ph type="title"/>
          </p:nvPr>
        </p:nvSpPr>
        <p:spPr bwMode="auto">
          <a:xfrm>
            <a:off x="963082" y="4406900"/>
            <a:ext cx="10363198" cy="136207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42941935" name="Текст 2"/>
          <p:cNvSpPr>
            <a:spLocks noGrp="1"/>
          </p:cNvSpPr>
          <p:nvPr>
            <p:ph type="body" idx="1"/>
          </p:nvPr>
        </p:nvSpPr>
        <p:spPr bwMode="auto">
          <a:xfrm>
            <a:off x="963082" y="2906712"/>
            <a:ext cx="10363198" cy="150018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5239480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ED71781-7786-4633-91C7-C8F96F63039E}" type="datetime1">
              <a:rPr lang="ru-RU"/>
              <a:t>01.06.2025</a:t>
            </a:fld>
            <a:endParaRPr lang="ru-RU"/>
          </a:p>
        </p:txBody>
      </p:sp>
      <p:sp>
        <p:nvSpPr>
          <p:cNvPr id="228981030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71449563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8174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22971707" name="Объект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325536126" name="Объект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201570289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86CD338-3A04-4C2D-9DC6-30007DCDFD17}" type="datetime1">
              <a:rPr lang="ru-RU"/>
              <a:t>01.06.2025</a:t>
            </a:fld>
            <a:endParaRPr lang="ru-RU"/>
          </a:p>
        </p:txBody>
      </p:sp>
      <p:sp>
        <p:nvSpPr>
          <p:cNvPr id="107387679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0199445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73712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29827630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8" y="1535112"/>
            <a:ext cx="5386916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73180576" name="Объект 3"/>
          <p:cNvSpPr>
            <a:spLocks noGrp="1"/>
          </p:cNvSpPr>
          <p:nvPr>
            <p:ph sz="half" idx="2"/>
          </p:nvPr>
        </p:nvSpPr>
        <p:spPr bwMode="auto">
          <a:xfrm>
            <a:off x="609598" y="2174873"/>
            <a:ext cx="53869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796200203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69" y="1535112"/>
            <a:ext cx="5389032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47500947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93369" y="2174873"/>
            <a:ext cx="53890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6135301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F694A4-F3EC-4FE7-BC34-786FFBE21469}" type="datetime1">
              <a:rPr lang="ru-RU"/>
              <a:t>01.06.2025</a:t>
            </a:fld>
            <a:endParaRPr lang="ru-RU"/>
          </a:p>
        </p:txBody>
      </p:sp>
      <p:sp>
        <p:nvSpPr>
          <p:cNvPr id="191493786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24445916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97407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762740379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A0D0ED-40BD-42F3-8593-EBEFD1BB0582}" type="datetime1">
              <a:rPr lang="ru-RU"/>
              <a:t>01.06.2025</a:t>
            </a:fld>
            <a:endParaRPr lang="ru-RU"/>
          </a:p>
        </p:txBody>
      </p:sp>
      <p:sp>
        <p:nvSpPr>
          <p:cNvPr id="1143368220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6468555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3938013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5DF6768-43A1-433A-8AF0-8EBF2AC13AEF}" type="datetime1">
              <a:rPr lang="ru-RU"/>
              <a:t>01.06.2025</a:t>
            </a:fld>
            <a:endParaRPr lang="ru-RU"/>
          </a:p>
        </p:txBody>
      </p:sp>
      <p:sp>
        <p:nvSpPr>
          <p:cNvPr id="259254177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33911940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533253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2" y="273048"/>
            <a:ext cx="4011084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054540594" name="Объект 2"/>
          <p:cNvSpPr>
            <a:spLocks noGrp="1"/>
          </p:cNvSpPr>
          <p:nvPr>
            <p:ph idx="1"/>
          </p:nvPr>
        </p:nvSpPr>
        <p:spPr bwMode="auto">
          <a:xfrm>
            <a:off x="4766731" y="273051"/>
            <a:ext cx="6815665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60261374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09602" y="1435101"/>
            <a:ext cx="4011084" cy="46910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72803061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549345-E5F9-4215-9900-F45C04CC84A1}" type="datetime1">
              <a:rPr lang="ru-RU"/>
              <a:t>01.06.2025</a:t>
            </a:fld>
            <a:endParaRPr lang="ru-RU"/>
          </a:p>
        </p:txBody>
      </p:sp>
      <p:sp>
        <p:nvSpPr>
          <p:cNvPr id="1480373101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6940486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131773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42993659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59629213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4740755-2114-452F-854D-8E63D98EBD51}" type="datetime1">
              <a:rPr lang="ru-RU"/>
              <a:t>01.06.2025</a:t>
            </a:fld>
            <a:endParaRPr lang="ru-RU"/>
          </a:p>
        </p:txBody>
      </p:sp>
      <p:sp>
        <p:nvSpPr>
          <p:cNvPr id="708685742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87799622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7742920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6" y="4800600"/>
            <a:ext cx="73152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681717932" name="Рисунок 2"/>
          <p:cNvSpPr>
            <a:spLocks noGrp="1"/>
          </p:cNvSpPr>
          <p:nvPr>
            <p:ph type="pic" idx="1"/>
          </p:nvPr>
        </p:nvSpPr>
        <p:spPr bwMode="auto">
          <a:xfrm>
            <a:off x="2389716" y="612774"/>
            <a:ext cx="7315200" cy="41147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214516365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2389716" y="5367337"/>
            <a:ext cx="73152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85091526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F3DA024-F929-483D-89AA-6121529FB478}" type="datetime1">
              <a:rPr lang="ru-RU"/>
              <a:t>01.06.2025</a:t>
            </a:fld>
            <a:endParaRPr lang="ru-RU"/>
          </a:p>
        </p:txBody>
      </p:sp>
      <p:sp>
        <p:nvSpPr>
          <p:cNvPr id="120168008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6213824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55357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0083792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54317143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3F19D5C-CAC9-4896-B019-C8415C122E4C}" type="datetime1">
              <a:rPr lang="ru-RU"/>
              <a:t>01.06.2025</a:t>
            </a:fld>
            <a:endParaRPr lang="ru-RU"/>
          </a:p>
        </p:txBody>
      </p:sp>
      <p:sp>
        <p:nvSpPr>
          <p:cNvPr id="212902511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9626363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0904703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839198" y="274638"/>
            <a:ext cx="2743200" cy="5851524"/>
          </a:xfrm>
        </p:spPr>
        <p:txBody>
          <a:bodyPr vert="eaVert"/>
          <a:lstStyle>
            <a:lvl1pPr algn="ctr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405792421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609598" y="274638"/>
            <a:ext cx="8026398" cy="5851524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853744229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3C2850-2045-4A8B-B745-E21E6F1EFFD5}" type="datetime1">
              <a:rPr lang="ru-RU"/>
              <a:t>01.06.2025</a:t>
            </a:fld>
            <a:endParaRPr lang="ru-RU"/>
          </a:p>
        </p:txBody>
      </p:sp>
      <p:sp>
        <p:nvSpPr>
          <p:cNvPr id="181632210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36541305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0025482" name="Titr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167683741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99094330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5F25AE2-8099-4EE6-87FD-2E7B62A61F15}" type="datetime1">
              <a:rPr lang="ru-RU"/>
              <a:t>01.06.2025</a:t>
            </a:fld>
            <a:endParaRPr lang="ru-RU"/>
          </a:p>
        </p:txBody>
      </p:sp>
      <p:sp>
        <p:nvSpPr>
          <p:cNvPr id="402376169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21795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Obj" preserve="1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7653103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1870415846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206088470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1669677106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6C3753-3D41-4B7C-A211-427CB8ECE5D5}" type="datetime1">
              <a:rPr lang="ru-RU"/>
              <a:t>01.06.2025</a:t>
            </a:fld>
            <a:endParaRPr lang="ru-RU"/>
          </a:p>
        </p:txBody>
      </p:sp>
      <p:sp>
        <p:nvSpPr>
          <p:cNvPr id="107861630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25376163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preserve="1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5767485" name="Titr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135356410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41026451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1190198719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587793410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990866735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61C9602-A5A3-4010-AB4E-D606BD2A28DF}" type="datetime1">
              <a:rPr lang="ru-RU"/>
              <a:t>01.06.2025</a:t>
            </a:fld>
            <a:endParaRPr lang="ru-RU"/>
          </a:p>
        </p:txBody>
      </p:sp>
      <p:sp>
        <p:nvSpPr>
          <p:cNvPr id="1371224529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12143636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2403025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151042552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E0F35DF-F0B3-43C6-BF04-DBC25BDEA3BB}" type="datetime1">
              <a:rPr lang="ru-RU"/>
              <a:t>01.06.2025</a:t>
            </a:fld>
            <a:endParaRPr lang="ru-RU"/>
          </a:p>
        </p:txBody>
      </p:sp>
      <p:sp>
        <p:nvSpPr>
          <p:cNvPr id="1742391499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1847105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252689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BB0D0CC-C7D6-4AB2-AF7C-89C3BDCBE7A5}" type="datetime1">
              <a:rPr lang="ru-RU"/>
              <a:t>01.06.2025</a:t>
            </a:fld>
            <a:endParaRPr lang="ru-RU"/>
          </a:p>
        </p:txBody>
      </p:sp>
      <p:sp>
        <p:nvSpPr>
          <p:cNvPr id="1214699726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18231020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3206976" name="Titr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1780864086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1363951343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1988131033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7E1056-6A93-44BC-973B-263C45A13C74}" type="datetime1">
              <a:rPr lang="ru-RU"/>
              <a:t>01.06.2025</a:t>
            </a:fld>
            <a:endParaRPr lang="ru-RU"/>
          </a:p>
        </p:txBody>
      </p:sp>
      <p:sp>
        <p:nvSpPr>
          <p:cNvPr id="918001691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91967184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2581562" name="Titr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2136327492" name="Espace réservé pour une image 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fr-FR"/>
          </a:p>
        </p:txBody>
      </p:sp>
      <p:sp>
        <p:nvSpPr>
          <p:cNvPr id="1547896609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43007459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E07F795-51B9-4CD2-84F2-88FA12E866CE}" type="datetime1">
              <a:rPr lang="ru-RU"/>
              <a:t>01.06.2025</a:t>
            </a:fld>
            <a:endParaRPr lang="ru-RU"/>
          </a:p>
        </p:txBody>
      </p:sp>
      <p:sp>
        <p:nvSpPr>
          <p:cNvPr id="275997328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77730348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64957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167492823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1404576326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86DCC5C-5FA2-45BF-BFD6-8D182E91177A}" type="datetime1">
              <a:rPr lang="ru-RU"/>
              <a:t>01.06.2025</a:t>
            </a:fld>
            <a:endParaRPr lang="ru-RU"/>
          </a:p>
        </p:txBody>
      </p:sp>
      <p:sp>
        <p:nvSpPr>
          <p:cNvPr id="1442983461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38925869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3B38E7-149F-4D77-9EEF-9309C2CB69A9}" type="slidenum">
              <a:rPr lang="ru-RU"/>
              <a:t>‹N°›</a:t>
            </a:fld>
            <a:endParaRPr lang="ru-RU"/>
          </a:p>
        </p:txBody>
      </p:sp>
      <p:sp>
        <p:nvSpPr>
          <p:cNvPr id="907089535" name="Shape 1059"/>
          <p:cNvSpPr>
            <a:spLocks noGrp="1" noChangeArrowheads="1"/>
          </p:cNvSpPr>
          <p:nvPr userDrawn="1"/>
        </p:nvSpPr>
        <p:spPr bwMode="auto">
          <a:xfrm>
            <a:off x="4976705" y="1"/>
            <a:ext cx="3058158" cy="893790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0" y="0"/>
                </a:moveTo>
                <a:lnTo>
                  <a:pt x="0" y="0"/>
                </a:lnTo>
                <a:cubicBezTo>
                  <a:pt x="1690" y="6213"/>
                  <a:pt x="3698" y="13338"/>
                  <a:pt x="6091" y="21902"/>
                </a:cubicBezTo>
                <a:lnTo>
                  <a:pt x="6091" y="21902"/>
                </a:lnTo>
                <a:cubicBezTo>
                  <a:pt x="12043" y="43199"/>
                  <a:pt x="17573" y="35347"/>
                  <a:pt x="23417" y="30579"/>
                </a:cubicBezTo>
                <a:lnTo>
                  <a:pt x="23417" y="30579"/>
                </a:lnTo>
                <a:cubicBezTo>
                  <a:pt x="29984" y="25223"/>
                  <a:pt x="42123" y="14119"/>
                  <a:pt x="42860" y="5640"/>
                </a:cubicBezTo>
                <a:lnTo>
                  <a:pt x="42860" y="5640"/>
                </a:lnTo>
                <a:cubicBezTo>
                  <a:pt x="42960" y="4507"/>
                  <a:pt x="43072" y="2479"/>
                  <a:pt x="43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42888162" name="Shape 1060"/>
          <p:cNvSpPr>
            <a:spLocks noGrp="1" noChangeArrowheads="1"/>
          </p:cNvSpPr>
          <p:nvPr userDrawn="1"/>
        </p:nvSpPr>
        <p:spPr bwMode="auto">
          <a:xfrm>
            <a:off x="-24678" y="0"/>
            <a:ext cx="1399538" cy="1797557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31743" y="2484"/>
                </a:moveTo>
                <a:lnTo>
                  <a:pt x="31743" y="2484"/>
                </a:lnTo>
                <a:cubicBezTo>
                  <a:pt x="30428" y="1799"/>
                  <a:pt x="28450" y="1080"/>
                  <a:pt x="26054" y="0"/>
                </a:cubicBezTo>
                <a:lnTo>
                  <a:pt x="0" y="0"/>
                </a:lnTo>
                <a:lnTo>
                  <a:pt x="0" y="34200"/>
                </a:lnTo>
                <a:lnTo>
                  <a:pt x="0" y="34200"/>
                </a:lnTo>
                <a:cubicBezTo>
                  <a:pt x="7029" y="37461"/>
                  <a:pt x="14504" y="41491"/>
                  <a:pt x="25070" y="40664"/>
                </a:cubicBezTo>
                <a:lnTo>
                  <a:pt x="25070" y="40664"/>
                </a:lnTo>
                <a:cubicBezTo>
                  <a:pt x="33399" y="40015"/>
                  <a:pt x="43200" y="43200"/>
                  <a:pt x="39593" y="28375"/>
                </a:cubicBezTo>
                <a:lnTo>
                  <a:pt x="39593" y="28375"/>
                </a:lnTo>
                <a:cubicBezTo>
                  <a:pt x="35986" y="13550"/>
                  <a:pt x="38530" y="6023"/>
                  <a:pt x="31743" y="24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775570013" name="Shape 1061"/>
          <p:cNvSpPr>
            <a:spLocks noGrp="1" noChangeArrowheads="1"/>
          </p:cNvSpPr>
          <p:nvPr userDrawn="1"/>
        </p:nvSpPr>
        <p:spPr bwMode="auto">
          <a:xfrm>
            <a:off x="1637455" y="0"/>
            <a:ext cx="3839632" cy="2609649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32864" y="0"/>
                </a:moveTo>
                <a:lnTo>
                  <a:pt x="10583" y="0"/>
                </a:lnTo>
                <a:lnTo>
                  <a:pt x="10583" y="0"/>
                </a:lnTo>
                <a:cubicBezTo>
                  <a:pt x="9017" y="532"/>
                  <a:pt x="7515" y="1058"/>
                  <a:pt x="6214" y="1509"/>
                </a:cubicBezTo>
                <a:lnTo>
                  <a:pt x="6214" y="1509"/>
                </a:lnTo>
                <a:cubicBezTo>
                  <a:pt x="1428" y="3166"/>
                  <a:pt x="0" y="6109"/>
                  <a:pt x="212" y="8072"/>
                </a:cubicBezTo>
                <a:lnTo>
                  <a:pt x="212" y="8072"/>
                </a:lnTo>
                <a:cubicBezTo>
                  <a:pt x="758" y="13092"/>
                  <a:pt x="1111" y="20742"/>
                  <a:pt x="1212" y="25114"/>
                </a:cubicBezTo>
                <a:lnTo>
                  <a:pt x="1212" y="25114"/>
                </a:lnTo>
                <a:cubicBezTo>
                  <a:pt x="1301" y="28962"/>
                  <a:pt x="4204" y="30446"/>
                  <a:pt x="6906" y="31937"/>
                </a:cubicBezTo>
                <a:lnTo>
                  <a:pt x="6906" y="31937"/>
                </a:lnTo>
                <a:cubicBezTo>
                  <a:pt x="9246" y="33229"/>
                  <a:pt x="19775" y="38395"/>
                  <a:pt x="22112" y="39685"/>
                </a:cubicBezTo>
                <a:lnTo>
                  <a:pt x="22112" y="39685"/>
                </a:lnTo>
                <a:cubicBezTo>
                  <a:pt x="22112" y="39685"/>
                  <a:pt x="27355" y="43200"/>
                  <a:pt x="30298" y="38395"/>
                </a:cubicBezTo>
                <a:lnTo>
                  <a:pt x="30298" y="38395"/>
                </a:lnTo>
                <a:cubicBezTo>
                  <a:pt x="33277" y="33533"/>
                  <a:pt x="36665" y="27667"/>
                  <a:pt x="39367" y="23576"/>
                </a:cubicBezTo>
                <a:lnTo>
                  <a:pt x="39367" y="23576"/>
                </a:lnTo>
                <a:cubicBezTo>
                  <a:pt x="41761" y="19953"/>
                  <a:pt x="43200" y="17587"/>
                  <a:pt x="40977" y="12816"/>
                </a:cubicBezTo>
                <a:lnTo>
                  <a:pt x="40977" y="12816"/>
                </a:lnTo>
                <a:cubicBezTo>
                  <a:pt x="39697" y="10062"/>
                  <a:pt x="35347" y="3936"/>
                  <a:pt x="3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3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55.jpg"/><Relationship Id="rId9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66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7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77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8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8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jp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4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6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jp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052815" name="Title 1"/>
          <p:cNvSpPr>
            <a:spLocks noGrp="1"/>
          </p:cNvSpPr>
          <p:nvPr>
            <p:ph type="ctrTitle"/>
          </p:nvPr>
        </p:nvSpPr>
        <p:spPr bwMode="auto">
          <a:xfrm>
            <a:off x="3431704" y="872959"/>
            <a:ext cx="3408377" cy="72007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2022 Project</a:t>
            </a:r>
            <a:endParaRPr dirty="0"/>
          </a:p>
        </p:txBody>
      </p:sp>
      <p:sp>
        <p:nvSpPr>
          <p:cNvPr id="596455594" name="Subtitle 2"/>
          <p:cNvSpPr>
            <a:spLocks noGrp="1"/>
          </p:cNvSpPr>
          <p:nvPr>
            <p:ph type="subTitle" idx="1"/>
          </p:nvPr>
        </p:nvSpPr>
        <p:spPr bwMode="auto">
          <a:xfrm>
            <a:off x="4871864" y="1551639"/>
            <a:ext cx="3408377" cy="365125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 lang="fr-FR" sz="1800" dirty="0" err="1"/>
              <a:t>Napkin</a:t>
            </a:r>
            <a:r>
              <a:rPr lang="fr-FR" sz="1800" dirty="0"/>
              <a:t> Ring </a:t>
            </a:r>
            <a:r>
              <a:rPr lang="fr-FR" sz="1800" dirty="0" err="1"/>
              <a:t>Sorting</a:t>
            </a:r>
            <a:r>
              <a:rPr lang="fr-FR" sz="1800" dirty="0"/>
              <a:t> Machine</a:t>
            </a:r>
            <a:endParaRPr sz="1800" dirty="0"/>
          </a:p>
        </p:txBody>
      </p:sp>
      <p:sp>
        <p:nvSpPr>
          <p:cNvPr id="1946505154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30C0E4B-2387-CA71-1C4C-B2DCF91CC64B}" type="slidenum">
              <a:rPr lang="ru-RU"/>
              <a:t>1</a:t>
            </a:fld>
            <a:endParaRPr lang="ru-RU"/>
          </a:p>
        </p:txBody>
      </p:sp>
      <p:pic>
        <p:nvPicPr>
          <p:cNvPr id="1371682453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9336" y="110302"/>
            <a:ext cx="941634" cy="748956"/>
          </a:xfrm>
          <a:prstGeom prst="rect">
            <a:avLst/>
          </a:prstGeom>
        </p:spPr>
      </p:pic>
      <p:pic>
        <p:nvPicPr>
          <p:cNvPr id="1761815471" name="Imag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861342" y="31957"/>
            <a:ext cx="1304925" cy="619125"/>
          </a:xfrm>
          <a:prstGeom prst="rect">
            <a:avLst/>
          </a:prstGeom>
        </p:spPr>
      </p:pic>
      <p:pic>
        <p:nvPicPr>
          <p:cNvPr id="1246216394" name="Image 6"/>
          <p:cNvPicPr>
            <a:picLocks noChangeAspect="1"/>
          </p:cNvPicPr>
          <p:nvPr/>
        </p:nvPicPr>
        <p:blipFill>
          <a:blip r:embed="rId5"/>
          <a:srcRect l="18934" t="8324" r="26570" b="6082"/>
          <a:stretch/>
        </p:blipFill>
        <p:spPr bwMode="auto">
          <a:xfrm>
            <a:off x="4540594" y="2626193"/>
            <a:ext cx="3110811" cy="406622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83860995" name="Imag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03021" y="3865041"/>
            <a:ext cx="1986360" cy="6727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21508938" name="Imag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007970" y="3082440"/>
            <a:ext cx="2226340" cy="1295581"/>
          </a:xfrm>
          <a:prstGeom prst="rect">
            <a:avLst/>
          </a:prstGeom>
        </p:spPr>
      </p:pic>
      <p:pic>
        <p:nvPicPr>
          <p:cNvPr id="1907923516" name="Image 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799399" y="2878201"/>
            <a:ext cx="2106833" cy="14932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84655765" name="Rectangle 797575383"/>
          <p:cNvSpPr/>
          <p:nvPr/>
        </p:nvSpPr>
        <p:spPr bwMode="auto">
          <a:xfrm>
            <a:off x="9516810" y="1484784"/>
            <a:ext cx="2268681" cy="41563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57850717" name="Rectangle 766145440"/>
          <p:cNvSpPr/>
          <p:nvPr/>
        </p:nvSpPr>
        <p:spPr bwMode="auto">
          <a:xfrm>
            <a:off x="9516810" y="1900420"/>
            <a:ext cx="2268680" cy="36300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682711710" name="Rectangle 1655415447"/>
          <p:cNvSpPr/>
          <p:nvPr/>
        </p:nvSpPr>
        <p:spPr bwMode="auto">
          <a:xfrm>
            <a:off x="4979448" y="1900420"/>
            <a:ext cx="2268680" cy="36300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397421572" name="Rectangle 990673957"/>
          <p:cNvSpPr/>
          <p:nvPr/>
        </p:nvSpPr>
        <p:spPr bwMode="auto">
          <a:xfrm>
            <a:off x="2710767" y="1900420"/>
            <a:ext cx="2268680" cy="36300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873339865" name="Rectangle 926183483"/>
          <p:cNvSpPr/>
          <p:nvPr/>
        </p:nvSpPr>
        <p:spPr bwMode="auto">
          <a:xfrm>
            <a:off x="7248128" y="1900420"/>
            <a:ext cx="2268680" cy="36300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73953139" name="Rectangle 117884645"/>
          <p:cNvSpPr/>
          <p:nvPr/>
        </p:nvSpPr>
        <p:spPr bwMode="auto">
          <a:xfrm>
            <a:off x="7248128" y="1484784"/>
            <a:ext cx="2268680" cy="41563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7953803" name="Rectangle 1952524934"/>
          <p:cNvSpPr/>
          <p:nvPr/>
        </p:nvSpPr>
        <p:spPr bwMode="auto">
          <a:xfrm>
            <a:off x="4979448" y="1484784"/>
            <a:ext cx="2268680" cy="41563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5247688" name="Rectangle 497354334"/>
          <p:cNvSpPr/>
          <p:nvPr/>
        </p:nvSpPr>
        <p:spPr bwMode="auto">
          <a:xfrm>
            <a:off x="2710767" y="1484784"/>
            <a:ext cx="2268680" cy="41563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346230409" name="Rectangle 1037972128"/>
          <p:cNvSpPr/>
          <p:nvPr/>
        </p:nvSpPr>
        <p:spPr bwMode="auto">
          <a:xfrm>
            <a:off x="442085" y="1900420"/>
            <a:ext cx="2268680" cy="36300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26327717" name="Rectangle 636274063"/>
          <p:cNvSpPr/>
          <p:nvPr/>
        </p:nvSpPr>
        <p:spPr bwMode="auto">
          <a:xfrm>
            <a:off x="447795" y="1484784"/>
            <a:ext cx="2268680" cy="41563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894458788" name="ZoneTexte 30073815"/>
          <p:cNvSpPr txBox="1"/>
          <p:nvPr/>
        </p:nvSpPr>
        <p:spPr bwMode="auto">
          <a:xfrm>
            <a:off x="978625" y="1505530"/>
            <a:ext cx="1584936" cy="37414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dirty="0" err="1"/>
              <a:t>Function</a:t>
            </a:r>
            <a:endParaRPr dirty="0"/>
          </a:p>
        </p:txBody>
      </p:sp>
      <p:sp>
        <p:nvSpPr>
          <p:cNvPr id="1335020785" name="ZoneTexte 33719115"/>
          <p:cNvSpPr txBox="1"/>
          <p:nvPr/>
        </p:nvSpPr>
        <p:spPr bwMode="auto">
          <a:xfrm>
            <a:off x="2935901" y="1536735"/>
            <a:ext cx="1801449" cy="37414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dirty="0" err="1"/>
              <a:t>Effector</a:t>
            </a:r>
            <a:endParaRPr dirty="0"/>
          </a:p>
        </p:txBody>
      </p:sp>
      <p:sp>
        <p:nvSpPr>
          <p:cNvPr id="1520321050" name="ZoneTexte 1612843206"/>
          <p:cNvSpPr txBox="1"/>
          <p:nvPr/>
        </p:nvSpPr>
        <p:spPr bwMode="auto">
          <a:xfrm>
            <a:off x="5213243" y="1536735"/>
            <a:ext cx="1940031" cy="37414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dirty="0" err="1"/>
              <a:t>Actuator</a:t>
            </a:r>
            <a:endParaRPr dirty="0"/>
          </a:p>
        </p:txBody>
      </p:sp>
      <p:sp>
        <p:nvSpPr>
          <p:cNvPr id="1319421488" name="ZoneTexte 115723720"/>
          <p:cNvSpPr txBox="1"/>
          <p:nvPr/>
        </p:nvSpPr>
        <p:spPr bwMode="auto">
          <a:xfrm>
            <a:off x="7395334" y="1554055"/>
            <a:ext cx="2173538" cy="37414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dirty="0"/>
              <a:t>Pre-</a:t>
            </a:r>
            <a:r>
              <a:rPr lang="fr-FR" dirty="0" err="1"/>
              <a:t>actuator</a:t>
            </a:r>
            <a:endParaRPr dirty="0"/>
          </a:p>
        </p:txBody>
      </p:sp>
      <p:sp>
        <p:nvSpPr>
          <p:cNvPr id="337486702" name="ZoneTexte 1632420366"/>
          <p:cNvSpPr txBox="1"/>
          <p:nvPr/>
        </p:nvSpPr>
        <p:spPr bwMode="auto">
          <a:xfrm>
            <a:off x="10027697" y="1534623"/>
            <a:ext cx="1844673" cy="37414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dirty="0" err="1"/>
              <a:t>Sensor</a:t>
            </a:r>
            <a:endParaRPr dirty="0"/>
          </a:p>
        </p:txBody>
      </p:sp>
      <p:sp>
        <p:nvSpPr>
          <p:cNvPr id="451421847" name="ZoneTexte 418571773"/>
          <p:cNvSpPr txBox="1"/>
          <p:nvPr/>
        </p:nvSpPr>
        <p:spPr bwMode="auto">
          <a:xfrm>
            <a:off x="9718467" y="2035207"/>
            <a:ext cx="1733867" cy="6871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fr-FR" dirty="0"/>
              <a:t>Inductive </a:t>
            </a:r>
            <a:r>
              <a:rPr lang="fr-FR" dirty="0" err="1"/>
              <a:t>sensor</a:t>
            </a:r>
            <a:endParaRPr dirty="0"/>
          </a:p>
          <a:p>
            <a:pPr algn="ctr">
              <a:defRPr/>
            </a:pPr>
            <a:r>
              <a:rPr lang="en-US" sz="1000" dirty="0">
                <a:latin typeface="3ds Light"/>
                <a:ea typeface="3ds Light"/>
                <a:cs typeface="3ds Light"/>
              </a:rPr>
              <a:t>"Allows you to know the position of the cylinder"</a:t>
            </a:r>
            <a:endParaRPr dirty="0"/>
          </a:p>
        </p:txBody>
      </p:sp>
      <p:sp>
        <p:nvSpPr>
          <p:cNvPr id="1321071027" name="ZoneTexte 2079694851"/>
          <p:cNvSpPr txBox="1"/>
          <p:nvPr/>
        </p:nvSpPr>
        <p:spPr bwMode="auto">
          <a:xfrm>
            <a:off x="9536834" y="5290218"/>
            <a:ext cx="1915499" cy="23320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900" i="1"/>
              <a:t>REFERENCE :</a:t>
            </a:r>
            <a:r>
              <a:rPr lang="fr-FR" sz="900" i="1"/>
              <a:t>        inconnue</a:t>
            </a:r>
            <a:endParaRPr sz="900" i="1"/>
          </a:p>
        </p:txBody>
      </p:sp>
      <p:sp>
        <p:nvSpPr>
          <p:cNvPr id="1672813314" name="ZoneTexte 1996512208"/>
          <p:cNvSpPr txBox="1"/>
          <p:nvPr/>
        </p:nvSpPr>
        <p:spPr bwMode="auto">
          <a:xfrm>
            <a:off x="4971964" y="5282674"/>
            <a:ext cx="770002" cy="37407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900" i="1"/>
              <a:t>REFERENCE :</a:t>
            </a:r>
            <a:endParaRPr/>
          </a:p>
        </p:txBody>
      </p:sp>
      <p:sp>
        <p:nvSpPr>
          <p:cNvPr id="711278654" name="ZoneTexte 800312746"/>
          <p:cNvSpPr txBox="1"/>
          <p:nvPr/>
        </p:nvSpPr>
        <p:spPr bwMode="auto">
          <a:xfrm>
            <a:off x="2703059" y="5263550"/>
            <a:ext cx="969998" cy="23320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900" i="1"/>
              <a:t>REFERENCE :</a:t>
            </a:r>
            <a:r>
              <a:rPr lang="fr-FR" sz="900" i="1"/>
              <a:t> </a:t>
            </a:r>
            <a:endParaRPr sz="900" i="1"/>
          </a:p>
        </p:txBody>
      </p:sp>
      <p:sp>
        <p:nvSpPr>
          <p:cNvPr id="3742917" name="ZoneTexte 76694907"/>
          <p:cNvSpPr txBox="1"/>
          <p:nvPr/>
        </p:nvSpPr>
        <p:spPr bwMode="auto">
          <a:xfrm>
            <a:off x="7301472" y="5305790"/>
            <a:ext cx="969998" cy="2286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900" i="1"/>
              <a:t>REFERENCE :</a:t>
            </a:r>
            <a:endParaRPr/>
          </a:p>
        </p:txBody>
      </p:sp>
      <p:sp>
        <p:nvSpPr>
          <p:cNvPr id="1685290808" name="ZoneTexte 14473508"/>
          <p:cNvSpPr txBox="1"/>
          <p:nvPr/>
        </p:nvSpPr>
        <p:spPr bwMode="auto">
          <a:xfrm>
            <a:off x="5060069" y="1977007"/>
            <a:ext cx="2331200" cy="93775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 err="1">
                <a:ea typeface="3ds Light"/>
                <a:cs typeface="3ds Light"/>
              </a:rPr>
              <a:t>Rodless</a:t>
            </a:r>
            <a:r>
              <a:rPr lang="en-US" dirty="0">
                <a:ea typeface="3ds Light"/>
                <a:cs typeface="3ds Light"/>
              </a:rPr>
              <a:t> cylinder, double acting, X-translation</a:t>
            </a:r>
            <a:endParaRPr dirty="0"/>
          </a:p>
        </p:txBody>
      </p:sp>
      <p:sp>
        <p:nvSpPr>
          <p:cNvPr id="347699596" name="ZoneTexte 994280829"/>
          <p:cNvSpPr txBox="1"/>
          <p:nvPr/>
        </p:nvSpPr>
        <p:spPr bwMode="auto">
          <a:xfrm>
            <a:off x="6002790" y="5263550"/>
            <a:ext cx="1342769" cy="2286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900"/>
              <a:t>3F1AN001AP-0260</a:t>
            </a:r>
            <a:endParaRPr/>
          </a:p>
        </p:txBody>
      </p:sp>
      <p:sp>
        <p:nvSpPr>
          <p:cNvPr id="1721720748" name="ZoneTexte 1985046981"/>
          <p:cNvSpPr txBox="1"/>
          <p:nvPr/>
        </p:nvSpPr>
        <p:spPr bwMode="auto">
          <a:xfrm>
            <a:off x="533513" y="1977007"/>
            <a:ext cx="2191070" cy="53065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400" dirty="0">
                <a:latin typeface="3ds Light"/>
                <a:ea typeface="3ds Light"/>
                <a:cs typeface="3ds Light"/>
              </a:rPr>
              <a:t>Move the Clamp Holder + Clamp on the X&amp;&amp;&amp; axis</a:t>
            </a:r>
            <a:endParaRPr sz="1400" dirty="0">
              <a:latin typeface="3ds Light"/>
              <a:ea typeface="3ds Light"/>
              <a:cs typeface="3ds Light"/>
            </a:endParaRPr>
          </a:p>
        </p:txBody>
      </p:sp>
      <p:sp>
        <p:nvSpPr>
          <p:cNvPr id="404323668" name="ZoneTexte 1"/>
          <p:cNvSpPr txBox="1"/>
          <p:nvPr/>
        </p:nvSpPr>
        <p:spPr bwMode="auto">
          <a:xfrm>
            <a:off x="4604424" y="46675"/>
            <a:ext cx="321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Table</a:t>
            </a:r>
            <a:endParaRPr dirty="0"/>
          </a:p>
        </p:txBody>
      </p:sp>
      <p:sp>
        <p:nvSpPr>
          <p:cNvPr id="1854936848" name="ZoneTexte 26"/>
          <p:cNvSpPr txBox="1"/>
          <p:nvPr/>
        </p:nvSpPr>
        <p:spPr bwMode="auto">
          <a:xfrm>
            <a:off x="2963168" y="2168420"/>
            <a:ext cx="2023854" cy="31149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400" dirty="0">
                <a:latin typeface="3ds Light"/>
                <a:ea typeface="3ds Light"/>
                <a:cs typeface="3ds Light"/>
              </a:rPr>
              <a:t>The bits of La Pince</a:t>
            </a:r>
            <a:endParaRPr sz="1400" dirty="0">
              <a:latin typeface="3ds Light"/>
              <a:ea typeface="3ds Light"/>
              <a:cs typeface="3ds Light"/>
            </a:endParaRPr>
          </a:p>
        </p:txBody>
      </p:sp>
      <p:sp>
        <p:nvSpPr>
          <p:cNvPr id="1479825486" name="ZoneTexte 6"/>
          <p:cNvSpPr txBox="1"/>
          <p:nvPr/>
        </p:nvSpPr>
        <p:spPr bwMode="auto">
          <a:xfrm>
            <a:off x="7486123" y="1932464"/>
            <a:ext cx="2001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/>
              <a:t>Electro-pneumatically operated mono-stable 5-3 valve with pressure </a:t>
            </a:r>
            <a:r>
              <a:rPr lang="en-US" dirty="0" err="1"/>
              <a:t>centre</a:t>
            </a:r>
            <a:endParaRPr dirty="0"/>
          </a:p>
        </p:txBody>
      </p:sp>
      <p:pic>
        <p:nvPicPr>
          <p:cNvPr id="1179992017" name="Image 1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650979" y="3011190"/>
            <a:ext cx="2043542" cy="11581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03438917" name="Rectangle 11"/>
          <p:cNvSpPr/>
          <p:nvPr/>
        </p:nvSpPr>
        <p:spPr bwMode="auto">
          <a:xfrm>
            <a:off x="10377671" y="3344581"/>
            <a:ext cx="648072" cy="455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788858194" name="Image 13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05387" y="2526651"/>
            <a:ext cx="1690067" cy="2880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12130806" name="Image 39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661306410" name="Image 34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0861342" y="31957"/>
            <a:ext cx="1304925" cy="619125"/>
          </a:xfrm>
          <a:prstGeom prst="rect">
            <a:avLst/>
          </a:prstGeom>
        </p:spPr>
      </p:pic>
      <p:sp>
        <p:nvSpPr>
          <p:cNvPr id="1783878889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10</a:t>
            </a:fld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52469772" name="Image 106519299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74143" y="2299616"/>
            <a:ext cx="5430604" cy="2807129"/>
          </a:xfrm>
          <a:prstGeom prst="rect">
            <a:avLst/>
          </a:prstGeom>
        </p:spPr>
      </p:pic>
      <p:sp>
        <p:nvSpPr>
          <p:cNvPr id="789932175" name="Заголовок 1"/>
          <p:cNvSpPr>
            <a:spLocks noGrp="1"/>
          </p:cNvSpPr>
          <p:nvPr>
            <p:ph type="title"/>
          </p:nvPr>
        </p:nvSpPr>
        <p:spPr bwMode="auto">
          <a:xfrm>
            <a:off x="4165907" y="43413"/>
            <a:ext cx="4331355" cy="38186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sz="2200"/>
              <a:t>Vérin « Translation sur l’axe X »</a:t>
            </a:r>
            <a:endParaRPr/>
          </a:p>
        </p:txBody>
      </p:sp>
      <p:sp>
        <p:nvSpPr>
          <p:cNvPr id="1146497071" name="ZoneTexte 1779396837"/>
          <p:cNvSpPr txBox="1"/>
          <p:nvPr/>
        </p:nvSpPr>
        <p:spPr bwMode="auto">
          <a:xfrm>
            <a:off x="7587183" y="1124744"/>
            <a:ext cx="3704545" cy="9144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fr-FR" dirty="0">
                <a:latin typeface="3ds Light"/>
                <a:ea typeface="3ds Light"/>
                <a:cs typeface="3ds Light"/>
              </a:rPr>
              <a:t>Reference : 3FAN Porteur </a:t>
            </a:r>
            <a:r>
              <a:rPr lang="fr-FR" dirty="0" err="1">
                <a:latin typeface="3ds Light"/>
                <a:ea typeface="3ds Light"/>
                <a:cs typeface="3ds Light"/>
              </a:rPr>
              <a:t>Pneumatic</a:t>
            </a:r>
            <a:r>
              <a:rPr lang="fr-FR" dirty="0">
                <a:latin typeface="3ds Light"/>
                <a:ea typeface="3ds Light"/>
                <a:cs typeface="3ds Light"/>
              </a:rPr>
              <a:t> course de 260 mm</a:t>
            </a:r>
            <a:endParaRPr dirty="0"/>
          </a:p>
        </p:txBody>
      </p:sp>
      <p:sp>
        <p:nvSpPr>
          <p:cNvPr id="1711864589" name="Parenthèse ouvrante 742769815"/>
          <p:cNvSpPr/>
          <p:nvPr/>
        </p:nvSpPr>
        <p:spPr bwMode="auto">
          <a:xfrm>
            <a:off x="7428475" y="994149"/>
            <a:ext cx="169333" cy="952499"/>
          </a:xfrm>
          <a:prstGeom prst="leftBracket">
            <a:avLst>
              <a:gd name="adj" fmla="val 8333"/>
            </a:avLst>
          </a:prstGeom>
          <a:ln w="1269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87381320" name="Parenthèse ouvrante 829036391"/>
          <p:cNvSpPr/>
          <p:nvPr/>
        </p:nvSpPr>
        <p:spPr bwMode="auto">
          <a:xfrm flipH="1">
            <a:off x="11118620" y="989976"/>
            <a:ext cx="169332" cy="952499"/>
          </a:xfrm>
          <a:prstGeom prst="leftBracket">
            <a:avLst>
              <a:gd name="adj" fmla="val 8333"/>
            </a:avLst>
          </a:prstGeom>
          <a:ln w="1269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040244314" name="Rectangle 827905090"/>
          <p:cNvSpPr/>
          <p:nvPr/>
        </p:nvSpPr>
        <p:spPr bwMode="auto">
          <a:xfrm>
            <a:off x="6997415" y="4147824"/>
            <a:ext cx="1245097" cy="927597"/>
          </a:xfrm>
          <a:prstGeom prst="rect">
            <a:avLst/>
          </a:prstGeom>
          <a:solidFill>
            <a:srgbClr val="FF0000">
              <a:alpha val="9000"/>
            </a:srgbClr>
          </a:solidFill>
          <a:ln w="19049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419826208" name="Rectangle 2105985809"/>
          <p:cNvSpPr/>
          <p:nvPr/>
        </p:nvSpPr>
        <p:spPr bwMode="auto">
          <a:xfrm>
            <a:off x="11057857" y="2908951"/>
            <a:ext cx="703480" cy="392205"/>
          </a:xfrm>
          <a:prstGeom prst="rect">
            <a:avLst/>
          </a:prstGeom>
          <a:solidFill>
            <a:srgbClr val="FF0000">
              <a:alpha val="9000"/>
            </a:srgbClr>
          </a:solidFill>
          <a:ln w="19049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618084156" name="Rectangle 861201936"/>
          <p:cNvSpPr/>
          <p:nvPr/>
        </p:nvSpPr>
        <p:spPr bwMode="auto">
          <a:xfrm>
            <a:off x="7689742" y="3532802"/>
            <a:ext cx="938981" cy="532791"/>
          </a:xfrm>
          <a:prstGeom prst="rect">
            <a:avLst/>
          </a:prstGeom>
          <a:solidFill>
            <a:srgbClr val="FF0000">
              <a:alpha val="9000"/>
            </a:srgbClr>
          </a:solidFill>
          <a:ln w="19049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131703343" name="Rectangle 2080509399"/>
          <p:cNvSpPr/>
          <p:nvPr/>
        </p:nvSpPr>
        <p:spPr bwMode="auto">
          <a:xfrm>
            <a:off x="9538946" y="2641255"/>
            <a:ext cx="1481556" cy="927597"/>
          </a:xfrm>
          <a:prstGeom prst="rect">
            <a:avLst/>
          </a:prstGeom>
          <a:solidFill>
            <a:srgbClr val="FF0000">
              <a:alpha val="9000"/>
            </a:srgbClr>
          </a:solidFill>
          <a:ln w="19049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cxnSp>
        <p:nvCxnSpPr>
          <p:cNvPr id="277048537" name="Connecteur droit 1"/>
          <p:cNvCxnSpPr/>
          <p:nvPr/>
        </p:nvCxnSpPr>
        <p:spPr bwMode="auto">
          <a:xfrm flipH="1" flipV="1">
            <a:off x="8959867" y="2479393"/>
            <a:ext cx="448235" cy="22411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297542" name="ZoneTexte 886127600"/>
          <p:cNvSpPr txBox="1"/>
          <p:nvPr/>
        </p:nvSpPr>
        <p:spPr bwMode="auto">
          <a:xfrm>
            <a:off x="8316554" y="2204702"/>
            <a:ext cx="1108245" cy="24885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sz="1000" dirty="0">
                <a:latin typeface="3ds Light"/>
                <a:ea typeface="3ds Light"/>
                <a:cs typeface="3ds Light"/>
              </a:rPr>
              <a:t>Support pince</a:t>
            </a:r>
            <a:endParaRPr dirty="0"/>
          </a:p>
        </p:txBody>
      </p:sp>
      <p:cxnSp>
        <p:nvCxnSpPr>
          <p:cNvPr id="380111567" name="Connecteur droit 1786601833"/>
          <p:cNvCxnSpPr/>
          <p:nvPr/>
        </p:nvCxnSpPr>
        <p:spPr bwMode="auto">
          <a:xfrm flipH="1" flipV="1">
            <a:off x="8959867" y="2479392"/>
            <a:ext cx="448234" cy="22411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749494" name="Connecteur droit 1553591339"/>
          <p:cNvCxnSpPr/>
          <p:nvPr/>
        </p:nvCxnSpPr>
        <p:spPr bwMode="auto">
          <a:xfrm flipH="1" flipV="1">
            <a:off x="8404607" y="4909653"/>
            <a:ext cx="448234" cy="22411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137614" name="Connecteur droit 2087661923"/>
          <p:cNvCxnSpPr/>
          <p:nvPr/>
        </p:nvCxnSpPr>
        <p:spPr bwMode="auto">
          <a:xfrm flipH="1" flipV="1">
            <a:off x="7619964" y="3196625"/>
            <a:ext cx="448234" cy="224116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6065770" name="Connecteur droit 1988986405"/>
          <p:cNvCxnSpPr/>
          <p:nvPr/>
        </p:nvCxnSpPr>
        <p:spPr bwMode="auto">
          <a:xfrm flipH="1" flipV="1">
            <a:off x="11275750" y="3420743"/>
            <a:ext cx="96494" cy="50918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0842237" name="ZoneTexte 1807343013"/>
          <p:cNvSpPr txBox="1"/>
          <p:nvPr/>
        </p:nvSpPr>
        <p:spPr bwMode="auto">
          <a:xfrm>
            <a:off x="11118620" y="3973085"/>
            <a:ext cx="1086127" cy="40536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sz="1000" dirty="0">
                <a:latin typeface="3ds Light"/>
                <a:ea typeface="3ds Light"/>
                <a:cs typeface="3ds Light"/>
              </a:rPr>
              <a:t>Inductive </a:t>
            </a:r>
            <a:r>
              <a:rPr lang="fr-FR" sz="1000" dirty="0" err="1">
                <a:latin typeface="3ds Light"/>
                <a:ea typeface="3ds Light"/>
                <a:cs typeface="3ds Light"/>
              </a:rPr>
              <a:t>sensor</a:t>
            </a:r>
            <a:r>
              <a:rPr lang="fr-FR" sz="1000" dirty="0">
                <a:latin typeface="3ds Light"/>
                <a:ea typeface="3ds Light"/>
                <a:cs typeface="3ds Light"/>
              </a:rPr>
              <a:t> support</a:t>
            </a:r>
            <a:endParaRPr sz="1000" dirty="0">
              <a:latin typeface="3ds Light"/>
              <a:ea typeface="3ds Light"/>
              <a:cs typeface="3ds Light"/>
            </a:endParaRPr>
          </a:p>
        </p:txBody>
      </p:sp>
      <p:sp>
        <p:nvSpPr>
          <p:cNvPr id="1142218925" name="ZoneTexte 1568322431"/>
          <p:cNvSpPr txBox="1"/>
          <p:nvPr/>
        </p:nvSpPr>
        <p:spPr bwMode="auto">
          <a:xfrm>
            <a:off x="7111862" y="2951995"/>
            <a:ext cx="1202275" cy="24885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sz="1000" dirty="0">
                <a:latin typeface="3ds Light"/>
                <a:ea typeface="3ds Light"/>
                <a:cs typeface="3ds Light"/>
              </a:rPr>
              <a:t>Stop</a:t>
            </a:r>
            <a:endParaRPr sz="1000" dirty="0">
              <a:latin typeface="3ds Light"/>
              <a:ea typeface="3ds Light"/>
              <a:cs typeface="3ds Light"/>
            </a:endParaRPr>
          </a:p>
        </p:txBody>
      </p:sp>
      <p:sp>
        <p:nvSpPr>
          <p:cNvPr id="1775301738" name="ZoneTexte 1855522991"/>
          <p:cNvSpPr txBox="1"/>
          <p:nvPr/>
        </p:nvSpPr>
        <p:spPr bwMode="auto">
          <a:xfrm>
            <a:off x="8503355" y="5262187"/>
            <a:ext cx="1842852" cy="24885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sz="1000" dirty="0" err="1">
                <a:latin typeface="3ds Light"/>
                <a:ea typeface="3ds Light"/>
                <a:cs typeface="3ds Light"/>
              </a:rPr>
              <a:t>Mounting</a:t>
            </a:r>
            <a:r>
              <a:rPr lang="fr-FR" sz="1000" dirty="0">
                <a:latin typeface="3ds Light"/>
                <a:ea typeface="3ds Light"/>
                <a:cs typeface="3ds Light"/>
              </a:rPr>
              <a:t> Foot</a:t>
            </a:r>
            <a:endParaRPr dirty="0"/>
          </a:p>
        </p:txBody>
      </p:sp>
      <p:pic>
        <p:nvPicPr>
          <p:cNvPr id="499224211" name="Imag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5272" y="1259021"/>
            <a:ext cx="6464445" cy="454756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88412320" name="Image 2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309273804" name="Image 2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861342" y="31957"/>
            <a:ext cx="1304925" cy="619125"/>
          </a:xfrm>
          <a:prstGeom prst="rect">
            <a:avLst/>
          </a:prstGeom>
        </p:spPr>
      </p:pic>
      <p:sp>
        <p:nvSpPr>
          <p:cNvPr id="1185124922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11</a:t>
            </a:fld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29971776" name="Imag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5823" y="88466"/>
            <a:ext cx="5128056" cy="6681068"/>
          </a:xfrm>
          <a:prstGeom prst="rect">
            <a:avLst/>
          </a:prstGeom>
          <a:ln w="19050">
            <a:noFill/>
          </a:ln>
        </p:spPr>
      </p:pic>
      <p:sp>
        <p:nvSpPr>
          <p:cNvPr id="1958234571" name="ZoneTexte 471277054"/>
          <p:cNvSpPr txBox="1"/>
          <p:nvPr/>
        </p:nvSpPr>
        <p:spPr bwMode="auto">
          <a:xfrm>
            <a:off x="3135871" y="2441358"/>
            <a:ext cx="182988" cy="36579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476597037" name="ZoneTexte 1445230850"/>
          <p:cNvSpPr txBox="1"/>
          <p:nvPr/>
        </p:nvSpPr>
        <p:spPr bwMode="auto">
          <a:xfrm>
            <a:off x="5025113" y="-10099"/>
            <a:ext cx="2005164" cy="374141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dirty="0" err="1"/>
              <a:t>Pneumatic</a:t>
            </a:r>
            <a:r>
              <a:rPr lang="fr-FR" dirty="0"/>
              <a:t> </a:t>
            </a:r>
            <a:r>
              <a:rPr lang="fr-FR" dirty="0" err="1"/>
              <a:t>diagram</a:t>
            </a:r>
            <a:endParaRPr dirty="0"/>
          </a:p>
        </p:txBody>
      </p:sp>
      <p:sp>
        <p:nvSpPr>
          <p:cNvPr id="1158291077" name="ZoneTexte 915186479"/>
          <p:cNvSpPr txBox="1"/>
          <p:nvPr/>
        </p:nvSpPr>
        <p:spPr bwMode="auto">
          <a:xfrm>
            <a:off x="4565104" y="775261"/>
            <a:ext cx="3706377" cy="24885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000" i="1" dirty="0">
                <a:latin typeface="3ds Light"/>
                <a:ea typeface="3ds Light"/>
                <a:cs typeface="3ds Light"/>
              </a:rPr>
              <a:t>Double-acting single-rod cylinder on X-shift</a:t>
            </a:r>
            <a:endParaRPr dirty="0"/>
          </a:p>
        </p:txBody>
      </p:sp>
      <p:sp>
        <p:nvSpPr>
          <p:cNvPr id="137812940" name="ZoneTexte 408388234"/>
          <p:cNvSpPr txBox="1"/>
          <p:nvPr/>
        </p:nvSpPr>
        <p:spPr bwMode="auto">
          <a:xfrm>
            <a:off x="8121519" y="2404912"/>
            <a:ext cx="2756886" cy="162647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just">
              <a:defRPr/>
            </a:pPr>
            <a:r>
              <a:rPr lang="en-US" sz="1400" dirty="0"/>
              <a:t>Pressure-powered cylinder 
constant air (6bars)
The positions are reported by the inductive sensors
The speed management of the rectilinear translation movement is regulated by RDUs. to the exhaust.</a:t>
            </a:r>
            <a:endParaRPr dirty="0"/>
          </a:p>
        </p:txBody>
      </p:sp>
      <p:sp>
        <p:nvSpPr>
          <p:cNvPr id="352883881" name="Rectangle 2"/>
          <p:cNvSpPr/>
          <p:nvPr/>
        </p:nvSpPr>
        <p:spPr bwMode="auto">
          <a:xfrm>
            <a:off x="269538" y="4984558"/>
            <a:ext cx="4890358" cy="16387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66922383" name="Rectangle 8"/>
          <p:cNvSpPr/>
          <p:nvPr/>
        </p:nvSpPr>
        <p:spPr bwMode="auto">
          <a:xfrm>
            <a:off x="2927648" y="3766054"/>
            <a:ext cx="1656184" cy="11087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14796338" name="Rectangle 9"/>
          <p:cNvSpPr/>
          <p:nvPr/>
        </p:nvSpPr>
        <p:spPr bwMode="auto">
          <a:xfrm>
            <a:off x="1559496" y="2233030"/>
            <a:ext cx="1991499" cy="11959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2077138103" name="Connecteur droit 4"/>
          <p:cNvCxnSpPr/>
          <p:nvPr/>
        </p:nvCxnSpPr>
        <p:spPr bwMode="auto">
          <a:xfrm flipV="1">
            <a:off x="3719735" y="1910438"/>
            <a:ext cx="518268" cy="249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513996" name="Connecteur droit 13"/>
          <p:cNvCxnSpPr/>
          <p:nvPr/>
        </p:nvCxnSpPr>
        <p:spPr bwMode="auto">
          <a:xfrm flipV="1">
            <a:off x="4765979" y="3904608"/>
            <a:ext cx="518268" cy="249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063144" name="Connecteur droit 14"/>
          <p:cNvCxnSpPr/>
          <p:nvPr/>
        </p:nvCxnSpPr>
        <p:spPr bwMode="auto">
          <a:xfrm>
            <a:off x="5309649" y="5099356"/>
            <a:ext cx="518268" cy="2153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537891" name="ZoneTexte 7"/>
          <p:cNvSpPr txBox="1"/>
          <p:nvPr/>
        </p:nvSpPr>
        <p:spPr bwMode="auto">
          <a:xfrm>
            <a:off x="5267480" y="3582794"/>
            <a:ext cx="720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>
                <a:latin typeface="BankGothic Lt BT"/>
              </a:rPr>
              <a:t>RDU</a:t>
            </a:r>
            <a:endParaRPr/>
          </a:p>
        </p:txBody>
      </p:sp>
      <p:sp>
        <p:nvSpPr>
          <p:cNvPr id="1877387330" name="ZoneTexte 17"/>
          <p:cNvSpPr txBox="1"/>
          <p:nvPr/>
        </p:nvSpPr>
        <p:spPr bwMode="auto">
          <a:xfrm>
            <a:off x="4045897" y="1638918"/>
            <a:ext cx="720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>
                <a:latin typeface="BankGothic Lt BT"/>
              </a:rPr>
              <a:t>Vérin</a:t>
            </a:r>
            <a:endParaRPr/>
          </a:p>
        </p:txBody>
      </p:sp>
      <p:sp>
        <p:nvSpPr>
          <p:cNvPr id="1629684167" name="ZoneTexte 18"/>
          <p:cNvSpPr txBox="1"/>
          <p:nvPr/>
        </p:nvSpPr>
        <p:spPr bwMode="auto">
          <a:xfrm>
            <a:off x="5521788" y="5331177"/>
            <a:ext cx="13663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050">
                <a:latin typeface="BankGothic Lt BT"/>
              </a:rPr>
              <a:t>DISTRIBUTEUR PNEUMATIQUE</a:t>
            </a:r>
            <a:endParaRPr/>
          </a:p>
        </p:txBody>
      </p:sp>
      <p:sp>
        <p:nvSpPr>
          <p:cNvPr id="623256967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12</a:t>
            </a:fld>
            <a:endParaRPr lang="ru-RU"/>
          </a:p>
        </p:txBody>
      </p:sp>
      <p:pic>
        <p:nvPicPr>
          <p:cNvPr id="236844840" name="Image 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713034783" name="Image 1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861342" y="31957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85488440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75520" y="758553"/>
            <a:ext cx="8436937" cy="5934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968665777" name="Connecteur droit 13"/>
          <p:cNvCxnSpPr/>
          <p:nvPr/>
        </p:nvCxnSpPr>
        <p:spPr bwMode="auto">
          <a:xfrm flipV="1">
            <a:off x="5993988" y="4293096"/>
            <a:ext cx="324036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9647393" name="ZoneTexte 15"/>
          <p:cNvSpPr txBox="1"/>
          <p:nvPr/>
        </p:nvSpPr>
        <p:spPr bwMode="auto">
          <a:xfrm>
            <a:off x="5807968" y="3933056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>
                <a:latin typeface="BankGothic Lt BT"/>
              </a:rPr>
              <a:t>Entrée de l’OTB</a:t>
            </a:r>
            <a:endParaRPr/>
          </a:p>
        </p:txBody>
      </p:sp>
      <p:sp>
        <p:nvSpPr>
          <p:cNvPr id="89561723" name="Espace réservé du numéro de diapositive 1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13</a:t>
            </a:fld>
            <a:endParaRPr lang="ru-RU"/>
          </a:p>
        </p:txBody>
      </p:sp>
      <p:sp>
        <p:nvSpPr>
          <p:cNvPr id="1066635122" name="ZoneTexte 18"/>
          <p:cNvSpPr txBox="1"/>
          <p:nvPr/>
        </p:nvSpPr>
        <p:spPr bwMode="auto">
          <a:xfrm>
            <a:off x="5123892" y="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/>
              <a:t>Schéma Electrique</a:t>
            </a:r>
            <a:endParaRPr/>
          </a:p>
        </p:txBody>
      </p:sp>
      <p:pic>
        <p:nvPicPr>
          <p:cNvPr id="139598087" name="Image 2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  <p:pic>
        <p:nvPicPr>
          <p:cNvPr id="1798326228" name="Image 2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cxnSp>
        <p:nvCxnSpPr>
          <p:cNvPr id="2102584730" name="Connecteur droit 22"/>
          <p:cNvCxnSpPr/>
          <p:nvPr/>
        </p:nvCxnSpPr>
        <p:spPr bwMode="auto">
          <a:xfrm flipV="1">
            <a:off x="3935760" y="2420888"/>
            <a:ext cx="2220246" cy="72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6190721" name="ZoneTexte 24"/>
          <p:cNvSpPr txBox="1"/>
          <p:nvPr/>
        </p:nvSpPr>
        <p:spPr bwMode="auto">
          <a:xfrm>
            <a:off x="5993988" y="2113111"/>
            <a:ext cx="498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/>
              <a:t>ILS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2789717" name="Titre 1"/>
          <p:cNvSpPr>
            <a:spLocks noGrp="1"/>
          </p:cNvSpPr>
          <p:nvPr>
            <p:ph type="title"/>
          </p:nvPr>
        </p:nvSpPr>
        <p:spPr bwMode="auto">
          <a:xfrm>
            <a:off x="4642959" y="69777"/>
            <a:ext cx="3535145" cy="21602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fr-FR" sz="1800" b="1"/>
              <a:t>Synoptique vérin sur axe X partie 1</a:t>
            </a:r>
            <a:endParaRPr/>
          </a:p>
        </p:txBody>
      </p:sp>
      <p:pic>
        <p:nvPicPr>
          <p:cNvPr id="307473282" name="Image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751116" y="1183319"/>
            <a:ext cx="829733" cy="26638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38731503" name="Imag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859756" y="1032598"/>
            <a:ext cx="2349826" cy="28606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81589975" name="Connecteur droit avec flèche 22"/>
          <p:cNvCxnSpPr/>
          <p:nvPr/>
        </p:nvCxnSpPr>
        <p:spPr bwMode="auto">
          <a:xfrm>
            <a:off x="505041" y="4149079"/>
            <a:ext cx="3276812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0451785" name="Image 3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57339" y="1100645"/>
            <a:ext cx="3446493" cy="25888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84467567" name="Connecteur droit avec flèche 39"/>
          <p:cNvCxnSpPr/>
          <p:nvPr/>
        </p:nvCxnSpPr>
        <p:spPr bwMode="auto">
          <a:xfrm>
            <a:off x="4498943" y="4173616"/>
            <a:ext cx="1597057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302059" name="Connecteur droit avec flèche 41"/>
          <p:cNvCxnSpPr/>
          <p:nvPr/>
        </p:nvCxnSpPr>
        <p:spPr bwMode="auto">
          <a:xfrm>
            <a:off x="6799997" y="4219659"/>
            <a:ext cx="2815187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200273" name="Connecteur droit avec flèche 45"/>
          <p:cNvCxnSpPr/>
          <p:nvPr/>
        </p:nvCxnSpPr>
        <p:spPr bwMode="auto">
          <a:xfrm>
            <a:off x="10259583" y="4231702"/>
            <a:ext cx="1597057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941974" name="ZoneTexte 47"/>
          <p:cNvSpPr txBox="1"/>
          <p:nvPr/>
        </p:nvSpPr>
        <p:spPr bwMode="auto">
          <a:xfrm>
            <a:off x="947494" y="588606"/>
            <a:ext cx="259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Press the buttons on the HMI to perform an action.</a:t>
            </a:r>
            <a:endParaRPr dirty="0"/>
          </a:p>
        </p:txBody>
      </p:sp>
      <p:sp>
        <p:nvSpPr>
          <p:cNvPr id="832258792" name="ZoneTexte 48"/>
          <p:cNvSpPr txBox="1"/>
          <p:nvPr/>
        </p:nvSpPr>
        <p:spPr bwMode="auto">
          <a:xfrm>
            <a:off x="3901615" y="539906"/>
            <a:ext cx="255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Communication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modBUS</a:t>
            </a:r>
            <a:r>
              <a:rPr lang="en-US" sz="1400" dirty="0"/>
              <a:t> TCP
Between HMI and PLC</a:t>
            </a:r>
            <a:endParaRPr dirty="0"/>
          </a:p>
        </p:txBody>
      </p:sp>
      <p:sp>
        <p:nvSpPr>
          <p:cNvPr id="135621311" name="ZoneTexte 50"/>
          <p:cNvSpPr txBox="1"/>
          <p:nvPr/>
        </p:nvSpPr>
        <p:spPr bwMode="auto">
          <a:xfrm>
            <a:off x="6799997" y="509378"/>
            <a:ext cx="255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Sends a word to the OTB to enable the output.</a:t>
            </a:r>
            <a:endParaRPr dirty="0"/>
          </a:p>
        </p:txBody>
      </p:sp>
      <p:sp>
        <p:nvSpPr>
          <p:cNvPr id="592226308" name="ZoneTexte 51"/>
          <p:cNvSpPr txBox="1"/>
          <p:nvPr/>
        </p:nvSpPr>
        <p:spPr bwMode="auto">
          <a:xfrm>
            <a:off x="10128448" y="553860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Communication between API and OTB</a:t>
            </a:r>
            <a:endParaRPr dirty="0"/>
          </a:p>
        </p:txBody>
      </p:sp>
      <p:pic>
        <p:nvPicPr>
          <p:cNvPr id="1909094942" name="Image 1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488488" y="1162359"/>
            <a:ext cx="850613" cy="27309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04835793" name="Image 15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59558" y="5013176"/>
            <a:ext cx="3642057" cy="10486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11394070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14</a:t>
            </a:fld>
            <a:endParaRPr lang="ru-RU"/>
          </a:p>
        </p:txBody>
      </p:sp>
      <p:pic>
        <p:nvPicPr>
          <p:cNvPr id="1879644639" name="Image 16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458285856" name="Image 17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8256898" name="Titre 1"/>
          <p:cNvSpPr txBox="1"/>
          <p:nvPr/>
        </p:nvSpPr>
        <p:spPr bwMode="auto">
          <a:xfrm>
            <a:off x="4151784" y="44624"/>
            <a:ext cx="4045328" cy="216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1800" b="1"/>
              <a:t>Synoptique vérin sur axe X partie 2</a:t>
            </a:r>
            <a:endParaRPr/>
          </a:p>
        </p:txBody>
      </p:sp>
      <p:pic>
        <p:nvPicPr>
          <p:cNvPr id="2075861155" name="Imag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55977" y="807818"/>
            <a:ext cx="3602849" cy="41793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34117417" name="Imag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895212" y="807818"/>
            <a:ext cx="3095852" cy="41793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21220407" name="Imag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84502" y="807819"/>
            <a:ext cx="3600464" cy="41073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73880809" name="Connecteur droit avec flèche 8"/>
          <p:cNvCxnSpPr/>
          <p:nvPr/>
        </p:nvCxnSpPr>
        <p:spPr bwMode="auto">
          <a:xfrm>
            <a:off x="649287" y="5416331"/>
            <a:ext cx="3096344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8818442" name="Connecteur droit avec flèche 9"/>
          <p:cNvCxnSpPr/>
          <p:nvPr/>
        </p:nvCxnSpPr>
        <p:spPr bwMode="auto">
          <a:xfrm>
            <a:off x="4897759" y="5416331"/>
            <a:ext cx="3096344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1749886" name="Connecteur droit avec flèche 10"/>
          <p:cNvCxnSpPr/>
          <p:nvPr/>
        </p:nvCxnSpPr>
        <p:spPr bwMode="auto">
          <a:xfrm>
            <a:off x="8895212" y="5344323"/>
            <a:ext cx="3096344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607263" name="ZoneTexte 11"/>
          <p:cNvSpPr txBox="1"/>
          <p:nvPr/>
        </p:nvSpPr>
        <p:spPr bwMode="auto">
          <a:xfrm>
            <a:off x="376083" y="5560348"/>
            <a:ext cx="4045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The OTB serves as a remote input/output for the PLC and also controls the pneumatic ILO,
To activate the 2A+ or 2A coil - it activates the output 3 or 4, (</a:t>
            </a:r>
            <a:r>
              <a:rPr lang="en-US" sz="1400" dirty="0" err="1"/>
              <a:t>RelayOUT</a:t>
            </a:r>
            <a:r>
              <a:rPr lang="en-US" sz="1400" dirty="0"/>
              <a:t>)</a:t>
            </a:r>
            <a:endParaRPr dirty="0"/>
          </a:p>
        </p:txBody>
      </p:sp>
      <p:sp>
        <p:nvSpPr>
          <p:cNvPr id="265974459" name="ZoneTexte 12"/>
          <p:cNvSpPr txBox="1"/>
          <p:nvPr/>
        </p:nvSpPr>
        <p:spPr bwMode="auto">
          <a:xfrm>
            <a:off x="4837177" y="5560348"/>
            <a:ext cx="335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The 5-3 mono-stable/pressure center </a:t>
            </a:r>
            <a:r>
              <a:rPr lang="en-US" sz="1400" dirty="0" err="1"/>
              <a:t>valveelectro</a:t>
            </a:r>
            <a:r>
              <a:rPr lang="en-US" sz="1400" dirty="0"/>
              <a:t>-pneumatically controlled</a:t>
            </a:r>
            <a:endParaRPr dirty="0"/>
          </a:p>
        </p:txBody>
      </p:sp>
      <p:sp>
        <p:nvSpPr>
          <p:cNvPr id="1455912995" name="Rectangle 13"/>
          <p:cNvSpPr/>
          <p:nvPr/>
        </p:nvSpPr>
        <p:spPr bwMode="auto">
          <a:xfrm>
            <a:off x="5473823" y="861823"/>
            <a:ext cx="504056" cy="3528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2047357562" name="Connecteur droit avec flèche 15"/>
          <p:cNvCxnSpPr/>
          <p:nvPr/>
        </p:nvCxnSpPr>
        <p:spPr bwMode="auto">
          <a:xfrm flipH="1">
            <a:off x="10658398" y="2319987"/>
            <a:ext cx="576064" cy="1584175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275617" name="ZoneTexte 16"/>
          <p:cNvSpPr txBox="1"/>
          <p:nvPr/>
        </p:nvSpPr>
        <p:spPr bwMode="auto">
          <a:xfrm>
            <a:off x="11270368" y="2402350"/>
            <a:ext cx="61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chemeClr val="bg1"/>
                </a:solidFill>
              </a:rPr>
              <a:t>2A+</a:t>
            </a:r>
            <a:endParaRPr/>
          </a:p>
        </p:txBody>
      </p:sp>
      <p:sp>
        <p:nvSpPr>
          <p:cNvPr id="742657875" name="ZoneTexte 17"/>
          <p:cNvSpPr txBox="1"/>
          <p:nvPr/>
        </p:nvSpPr>
        <p:spPr bwMode="auto">
          <a:xfrm>
            <a:off x="10915697" y="3528719"/>
            <a:ext cx="61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chemeClr val="bg1"/>
                </a:solidFill>
              </a:rPr>
              <a:t>2A-</a:t>
            </a:r>
            <a:endParaRPr/>
          </a:p>
        </p:txBody>
      </p:sp>
      <p:sp>
        <p:nvSpPr>
          <p:cNvPr id="1709792281" name="ZoneTexte 1"/>
          <p:cNvSpPr txBox="1"/>
          <p:nvPr/>
        </p:nvSpPr>
        <p:spPr bwMode="auto">
          <a:xfrm>
            <a:off x="8715709" y="5560348"/>
            <a:ext cx="3275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The cylinder supports the movement of the gripper support (and the gripper) on the X-axis</a:t>
            </a:r>
            <a:endParaRPr dirty="0"/>
          </a:p>
        </p:txBody>
      </p:sp>
      <p:sp>
        <p:nvSpPr>
          <p:cNvPr id="741642130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15</a:t>
            </a:fld>
            <a:endParaRPr lang="ru-RU"/>
          </a:p>
        </p:txBody>
      </p:sp>
      <p:pic>
        <p:nvPicPr>
          <p:cNvPr id="843204826" name="Image 1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904399780" name="Image 19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4729799" name="Заголовок 1"/>
          <p:cNvSpPr>
            <a:spLocks noGrp="1"/>
          </p:cNvSpPr>
          <p:nvPr>
            <p:ph type="title"/>
          </p:nvPr>
        </p:nvSpPr>
        <p:spPr bwMode="auto">
          <a:xfrm>
            <a:off x="3019298" y="548680"/>
            <a:ext cx="6153404" cy="1143000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algn="ctr">
              <a:defRPr/>
            </a:pPr>
            <a:r>
              <a:rPr lang="fr-FR" dirty="0"/>
              <a:t>THE COLUMN LIGHT</a:t>
            </a:r>
            <a:endParaRPr i="0" u="none" dirty="0">
              <a:solidFill>
                <a:schemeClr val="tx1"/>
              </a:solidFill>
            </a:endParaRPr>
          </a:p>
        </p:txBody>
      </p:sp>
      <p:pic>
        <p:nvPicPr>
          <p:cNvPr id="297938709" name="Image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sp>
        <p:nvSpPr>
          <p:cNvPr id="1305691118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16</a:t>
            </a:fld>
            <a:endParaRPr lang="ru-RU"/>
          </a:p>
        </p:txBody>
      </p:sp>
      <p:pic>
        <p:nvPicPr>
          <p:cNvPr id="489562482" name="Imag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83832" y="3000517"/>
            <a:ext cx="3091676" cy="3720958"/>
          </a:xfrm>
          <a:prstGeom prst="rect">
            <a:avLst/>
          </a:prstGeom>
          <a:ln w="38100">
            <a:noFill/>
          </a:ln>
        </p:spPr>
      </p:pic>
      <p:cxnSp>
        <p:nvCxnSpPr>
          <p:cNvPr id="224624520" name="Connecteur droit 9"/>
          <p:cNvCxnSpPr/>
          <p:nvPr/>
        </p:nvCxnSpPr>
        <p:spPr bwMode="auto">
          <a:xfrm flipH="1" flipV="1">
            <a:off x="4007768" y="3271908"/>
            <a:ext cx="832284" cy="373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315220" name="Connecteur droit 11"/>
          <p:cNvCxnSpPr/>
          <p:nvPr/>
        </p:nvCxnSpPr>
        <p:spPr bwMode="auto">
          <a:xfrm flipH="1">
            <a:off x="7392144" y="3483613"/>
            <a:ext cx="1024947" cy="192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513194" name="Connecteur droit 12"/>
          <p:cNvCxnSpPr/>
          <p:nvPr/>
        </p:nvCxnSpPr>
        <p:spPr bwMode="auto">
          <a:xfrm flipV="1">
            <a:off x="7095729" y="2658386"/>
            <a:ext cx="391852" cy="536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411735" name="Connecteur droit 13"/>
          <p:cNvCxnSpPr/>
          <p:nvPr/>
        </p:nvCxnSpPr>
        <p:spPr bwMode="auto">
          <a:xfrm flipH="1" flipV="1">
            <a:off x="4840052" y="2700536"/>
            <a:ext cx="472244" cy="500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0898757" name="Connecteur droit 14"/>
          <p:cNvCxnSpPr/>
          <p:nvPr/>
        </p:nvCxnSpPr>
        <p:spPr bwMode="auto">
          <a:xfrm flipV="1">
            <a:off x="6096000" y="2494679"/>
            <a:ext cx="0" cy="533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7873166" name="Image 2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6463797" name="Заголовок 1"/>
          <p:cNvSpPr>
            <a:spLocks noGrp="1"/>
          </p:cNvSpPr>
          <p:nvPr>
            <p:ph type="title"/>
          </p:nvPr>
        </p:nvSpPr>
        <p:spPr bwMode="auto">
          <a:xfrm>
            <a:off x="4862788" y="9755"/>
            <a:ext cx="2466423" cy="435710"/>
          </a:xfrm>
        </p:spPr>
        <p:txBody>
          <a:bodyPr/>
          <a:lstStyle/>
          <a:p>
            <a:pPr>
              <a:defRPr/>
            </a:pPr>
            <a:r>
              <a:rPr sz="1800"/>
              <a:t>COLONNE LUMINEUSE</a:t>
            </a:r>
            <a:endParaRPr/>
          </a:p>
        </p:txBody>
      </p:sp>
      <p:pic>
        <p:nvPicPr>
          <p:cNvPr id="460625050" name="Image 19731007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36090" y="1825107"/>
            <a:ext cx="2631931" cy="3505199"/>
          </a:xfrm>
          <a:prstGeom prst="rect">
            <a:avLst/>
          </a:prstGeom>
        </p:spPr>
      </p:pic>
      <p:sp>
        <p:nvSpPr>
          <p:cNvPr id="491802147" name="ZoneTexte 518769053"/>
          <p:cNvSpPr txBox="1"/>
          <p:nvPr/>
        </p:nvSpPr>
        <p:spPr bwMode="auto">
          <a:xfrm>
            <a:off x="1696271" y="1082085"/>
            <a:ext cx="2381249" cy="3962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fr-FR" sz="2000" dirty="0"/>
              <a:t>Old Solution:</a:t>
            </a:r>
            <a:endParaRPr dirty="0"/>
          </a:p>
        </p:txBody>
      </p:sp>
      <p:sp>
        <p:nvSpPr>
          <p:cNvPr id="868829486" name="ZoneTexte 543150953"/>
          <p:cNvSpPr txBox="1"/>
          <p:nvPr/>
        </p:nvSpPr>
        <p:spPr bwMode="auto">
          <a:xfrm>
            <a:off x="8418931" y="1082085"/>
            <a:ext cx="2428875" cy="34674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fr-FR" sz="2000" dirty="0"/>
              <a:t>Solution </a:t>
            </a:r>
            <a:r>
              <a:rPr lang="fr-FR" sz="2000" dirty="0" err="1"/>
              <a:t>adopted</a:t>
            </a:r>
            <a:r>
              <a:rPr lang="fr-FR" sz="2000" dirty="0"/>
              <a:t>:</a:t>
            </a:r>
            <a:endParaRPr dirty="0"/>
          </a:p>
        </p:txBody>
      </p:sp>
      <p:pic>
        <p:nvPicPr>
          <p:cNvPr id="670604402" name="Image 109017951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5400000">
            <a:off x="899720" y="1928536"/>
            <a:ext cx="4104670" cy="35051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75861055" name="Imag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79197" y="1623155"/>
            <a:ext cx="3091676" cy="37209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966618683" name="Connecteur droit avec flèche 2"/>
          <p:cNvCxnSpPr/>
          <p:nvPr/>
        </p:nvCxnSpPr>
        <p:spPr bwMode="auto">
          <a:xfrm>
            <a:off x="5358918" y="3523185"/>
            <a:ext cx="208823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330847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17</a:t>
            </a:fld>
            <a:endParaRPr lang="ru-RU"/>
          </a:p>
        </p:txBody>
      </p:sp>
      <p:pic>
        <p:nvPicPr>
          <p:cNvPr id="721240764" name="Image 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2029779695" name="Image 10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05700709" name="Image 2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3169" y="3703"/>
            <a:ext cx="1236365" cy="1236365"/>
          </a:xfrm>
          <a:prstGeom prst="rect">
            <a:avLst/>
          </a:prstGeom>
        </p:spPr>
      </p:pic>
      <p:sp>
        <p:nvSpPr>
          <p:cNvPr id="1209872582" name="Titre 1"/>
          <p:cNvSpPr>
            <a:spLocks noGrp="1"/>
          </p:cNvSpPr>
          <p:nvPr>
            <p:ph type="title"/>
          </p:nvPr>
        </p:nvSpPr>
        <p:spPr bwMode="auto">
          <a:xfrm>
            <a:off x="1728776" y="224413"/>
            <a:ext cx="9505056" cy="62890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fr-FR" sz="4000" dirty="0"/>
              <a:t>1-Segment Signal </a:t>
            </a:r>
            <a:r>
              <a:rPr lang="fr-FR" sz="4000" dirty="0" err="1"/>
              <a:t>Lamp</a:t>
            </a:r>
            <a:r>
              <a:rPr lang="fr-FR" sz="4000" dirty="0"/>
              <a:t> (DV2131)</a:t>
            </a:r>
          </a:p>
        </p:txBody>
      </p:sp>
      <p:sp>
        <p:nvSpPr>
          <p:cNvPr id="208546779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18</a:t>
            </a:fld>
            <a:endParaRPr lang="ru-RU"/>
          </a:p>
        </p:txBody>
      </p:sp>
      <p:pic>
        <p:nvPicPr>
          <p:cNvPr id="2008204459" name="Image 4"/>
          <p:cNvPicPr>
            <a:picLocks noChangeAspect="1"/>
          </p:cNvPicPr>
          <p:nvPr/>
        </p:nvPicPr>
        <p:blipFill>
          <a:blip r:embed="rId4"/>
          <a:srcRect l="24342" t="24342" r="22546" b="24759"/>
          <a:stretch/>
        </p:blipFill>
        <p:spPr bwMode="auto">
          <a:xfrm>
            <a:off x="286383" y="1842788"/>
            <a:ext cx="1728192" cy="1656184"/>
          </a:xfrm>
          <a:prstGeom prst="rect">
            <a:avLst/>
          </a:prstGeom>
        </p:spPr>
      </p:pic>
      <p:pic>
        <p:nvPicPr>
          <p:cNvPr id="779464358" name="Image 5"/>
          <p:cNvPicPr>
            <a:picLocks noChangeAspect="1"/>
          </p:cNvPicPr>
          <p:nvPr/>
        </p:nvPicPr>
        <p:blipFill>
          <a:blip r:embed="rId5"/>
          <a:srcRect l="23225" t="26200" r="23441" b="23417"/>
          <a:stretch/>
        </p:blipFill>
        <p:spPr bwMode="auto">
          <a:xfrm>
            <a:off x="4824360" y="1649595"/>
            <a:ext cx="1905645" cy="1800200"/>
          </a:xfrm>
          <a:prstGeom prst="rect">
            <a:avLst/>
          </a:prstGeom>
        </p:spPr>
      </p:pic>
      <p:pic>
        <p:nvPicPr>
          <p:cNvPr id="1980501052" name="Image 8"/>
          <p:cNvPicPr>
            <a:picLocks noChangeAspect="1"/>
          </p:cNvPicPr>
          <p:nvPr/>
        </p:nvPicPr>
        <p:blipFill>
          <a:blip r:embed="rId6"/>
          <a:srcRect l="12713" t="7729" r="16802" b="5965"/>
          <a:stretch/>
        </p:blipFill>
        <p:spPr bwMode="auto">
          <a:xfrm>
            <a:off x="2865885" y="1460960"/>
            <a:ext cx="1105992" cy="1629879"/>
          </a:xfrm>
          <a:prstGeom prst="rect">
            <a:avLst/>
          </a:prstGeom>
        </p:spPr>
      </p:pic>
      <p:cxnSp>
        <p:nvCxnSpPr>
          <p:cNvPr id="2003477643" name="Connecteur droit 10"/>
          <p:cNvCxnSpPr/>
          <p:nvPr/>
        </p:nvCxnSpPr>
        <p:spPr bwMode="auto">
          <a:xfrm>
            <a:off x="885478" y="2886903"/>
            <a:ext cx="457994" cy="847649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170072" name="ZoneTexte 11"/>
          <p:cNvSpPr txBox="1"/>
          <p:nvPr/>
        </p:nvSpPr>
        <p:spPr bwMode="auto">
          <a:xfrm>
            <a:off x="608170" y="3650725"/>
            <a:ext cx="2321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>
                <a:latin typeface="BankGothic Lt BT"/>
              </a:rPr>
              <a:t>Fixation avec écrou M30</a:t>
            </a:r>
            <a:endParaRPr/>
          </a:p>
        </p:txBody>
      </p:sp>
      <p:cxnSp>
        <p:nvCxnSpPr>
          <p:cNvPr id="40829141" name="Connecteur droit 12"/>
          <p:cNvCxnSpPr/>
          <p:nvPr/>
        </p:nvCxnSpPr>
        <p:spPr bwMode="auto">
          <a:xfrm flipH="1">
            <a:off x="397310" y="3112627"/>
            <a:ext cx="233969" cy="124385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42388255" name="ZoneTexte 14"/>
          <p:cNvSpPr txBox="1"/>
          <p:nvPr/>
        </p:nvSpPr>
        <p:spPr bwMode="auto">
          <a:xfrm>
            <a:off x="0" y="4421476"/>
            <a:ext cx="2321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>
                <a:latin typeface="BankGothic Lt BT"/>
              </a:rPr>
              <a:t>Connexion IO-LINK</a:t>
            </a:r>
            <a:endParaRPr/>
          </a:p>
        </p:txBody>
      </p:sp>
      <p:cxnSp>
        <p:nvCxnSpPr>
          <p:cNvPr id="421565312" name="Connecteur droit 17"/>
          <p:cNvCxnSpPr/>
          <p:nvPr/>
        </p:nvCxnSpPr>
        <p:spPr bwMode="auto">
          <a:xfrm flipV="1">
            <a:off x="3418881" y="1460960"/>
            <a:ext cx="1008112" cy="44442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8399085" name="ZoneTexte 20"/>
          <p:cNvSpPr txBox="1"/>
          <p:nvPr/>
        </p:nvSpPr>
        <p:spPr bwMode="auto">
          <a:xfrm>
            <a:off x="3418881" y="1197949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>
                <a:latin typeface="BankGothic Lt BT"/>
              </a:rPr>
              <a:t>Voyant RGB 7Couleurs</a:t>
            </a:r>
            <a:endParaRPr/>
          </a:p>
        </p:txBody>
      </p:sp>
      <p:cxnSp>
        <p:nvCxnSpPr>
          <p:cNvPr id="2062403100" name="Connecteur droit 21"/>
          <p:cNvCxnSpPr/>
          <p:nvPr/>
        </p:nvCxnSpPr>
        <p:spPr bwMode="auto">
          <a:xfrm>
            <a:off x="5290171" y="2837726"/>
            <a:ext cx="308942" cy="122413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71441660" name="ZoneTexte 23"/>
          <p:cNvSpPr txBox="1"/>
          <p:nvPr/>
        </p:nvSpPr>
        <p:spPr bwMode="auto">
          <a:xfrm>
            <a:off x="5170418" y="4125644"/>
            <a:ext cx="118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>
                <a:latin typeface="BankGothic Lt BT"/>
              </a:rPr>
              <a:t>Bouton capacitif</a:t>
            </a:r>
            <a:endParaRPr/>
          </a:p>
        </p:txBody>
      </p:sp>
      <p:pic>
        <p:nvPicPr>
          <p:cNvPr id="1331730461" name="Image 6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185121" y="1336448"/>
            <a:ext cx="4782259" cy="32982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82291484" name="Rectangle 13"/>
          <p:cNvSpPr/>
          <p:nvPr/>
        </p:nvSpPr>
        <p:spPr bwMode="auto">
          <a:xfrm>
            <a:off x="25731" y="1240068"/>
            <a:ext cx="6806927" cy="36290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70787168" name="ZoneTexte 15"/>
          <p:cNvSpPr txBox="1"/>
          <p:nvPr/>
        </p:nvSpPr>
        <p:spPr bwMode="auto">
          <a:xfrm>
            <a:off x="2723214" y="5277223"/>
            <a:ext cx="674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/>
              <a:t>Rated voltage: 24 V DC average power consumption 90mA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79861712" name="Image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104361" y="428393"/>
            <a:ext cx="1362721" cy="1409700"/>
          </a:xfrm>
          <a:prstGeom prst="rect">
            <a:avLst/>
          </a:prstGeom>
        </p:spPr>
      </p:pic>
      <p:grpSp>
        <p:nvGrpSpPr>
          <p:cNvPr id="522377030" name="Groupe 9"/>
          <p:cNvGrpSpPr/>
          <p:nvPr/>
        </p:nvGrpSpPr>
        <p:grpSpPr bwMode="auto">
          <a:xfrm>
            <a:off x="6571137" y="245967"/>
            <a:ext cx="2364732" cy="1772244"/>
            <a:chOff x="0" y="0"/>
            <a:chExt cx="2364732" cy="1772244"/>
          </a:xfrm>
        </p:grpSpPr>
        <p:grpSp>
          <p:nvGrpSpPr>
            <p:cNvPr id="216304693" name="Groupe 7"/>
            <p:cNvGrpSpPr/>
            <p:nvPr/>
          </p:nvGrpSpPr>
          <p:grpSpPr bwMode="auto">
            <a:xfrm>
              <a:off x="73683" y="0"/>
              <a:ext cx="2184399" cy="1772244"/>
              <a:chOff x="0" y="0"/>
              <a:chExt cx="2184399" cy="1772244"/>
            </a:xfrm>
          </p:grpSpPr>
          <p:grpSp>
            <p:nvGrpSpPr>
              <p:cNvPr id="482885951" name="Groupe 5"/>
              <p:cNvGrpSpPr/>
              <p:nvPr/>
            </p:nvGrpSpPr>
            <p:grpSpPr bwMode="auto">
              <a:xfrm>
                <a:off x="0" y="342134"/>
                <a:ext cx="2184399" cy="1430110"/>
                <a:chOff x="0" y="0"/>
                <a:chExt cx="2184399" cy="1430110"/>
              </a:xfrm>
            </p:grpSpPr>
            <p:pic>
              <p:nvPicPr>
                <p:cNvPr id="1726912822" name="Image 3"/>
                <p:cNvPicPr>
                  <a:picLocks noChangeAspect="1"/>
                </p:cNvPicPr>
                <p:nvPr/>
              </p:nvPicPr>
              <p:blipFill>
                <a:blip r:embed="rId4"/>
                <a:stretch/>
              </p:blipFill>
              <p:spPr bwMode="auto">
                <a:xfrm>
                  <a:off x="540450" y="175091"/>
                  <a:ext cx="1115805" cy="1115805"/>
                </a:xfrm>
                <a:prstGeom prst="rect">
                  <a:avLst/>
                </a:prstGeom>
              </p:spPr>
            </p:pic>
            <p:sp>
              <p:nvSpPr>
                <p:cNvPr id="565617150" name="Rectangle 4"/>
                <p:cNvSpPr/>
                <p:nvPr/>
              </p:nvSpPr>
              <p:spPr bwMode="auto">
                <a:xfrm>
                  <a:off x="0" y="0"/>
                  <a:ext cx="2184399" cy="143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sp>
            <p:nvSpPr>
              <p:cNvPr id="1860204307" name="Rectangle 6"/>
              <p:cNvSpPr/>
              <p:nvPr/>
            </p:nvSpPr>
            <p:spPr bwMode="auto">
              <a:xfrm>
                <a:off x="141600" y="0"/>
                <a:ext cx="1900380" cy="441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schemeClr val="tx1"/>
                    </a:solidFill>
                  </a:rPr>
                  <a:t>PC
IP: Changes depending on the material</a:t>
                </a:r>
                <a:endParaRPr sz="1100" dirty="0"/>
              </a:p>
            </p:txBody>
          </p:sp>
        </p:grpSp>
        <p:sp>
          <p:nvSpPr>
            <p:cNvPr id="807476772" name="Rectangle 8"/>
            <p:cNvSpPr/>
            <p:nvPr/>
          </p:nvSpPr>
          <p:spPr bwMode="auto">
            <a:xfrm>
              <a:off x="2176047" y="968770"/>
              <a:ext cx="188685" cy="212717"/>
            </a:xfrm>
            <a:prstGeom prst="rect">
              <a:avLst/>
            </a:prstGeom>
            <a:solidFill>
              <a:srgbClr val="1BF8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39054413" name="Rectangle 46"/>
            <p:cNvSpPr/>
            <p:nvPr/>
          </p:nvSpPr>
          <p:spPr bwMode="auto">
            <a:xfrm>
              <a:off x="0" y="961398"/>
              <a:ext cx="188685" cy="212717"/>
            </a:xfrm>
            <a:prstGeom prst="rect">
              <a:avLst/>
            </a:prstGeom>
            <a:solidFill>
              <a:srgbClr val="1BF8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</p:grpSp>
      <p:grpSp>
        <p:nvGrpSpPr>
          <p:cNvPr id="788287107" name="Groupe 14"/>
          <p:cNvGrpSpPr/>
          <p:nvPr/>
        </p:nvGrpSpPr>
        <p:grpSpPr bwMode="auto">
          <a:xfrm>
            <a:off x="9700260" y="249174"/>
            <a:ext cx="2141259" cy="1427341"/>
            <a:chOff x="0" y="0"/>
            <a:chExt cx="2141259" cy="1427341"/>
          </a:xfrm>
        </p:grpSpPr>
        <p:sp>
          <p:nvSpPr>
            <p:cNvPr id="172013612" name="Rectangle 11"/>
            <p:cNvSpPr/>
            <p:nvPr/>
          </p:nvSpPr>
          <p:spPr bwMode="auto">
            <a:xfrm>
              <a:off x="0" y="0"/>
              <a:ext cx="2141259" cy="4405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fr-FR" sz="1400">
                  <a:solidFill>
                    <a:schemeClr val="tx1"/>
                  </a:solidFill>
                </a:rPr>
                <a:t>Logiciel EcoStructure Machine Expert Basic</a:t>
              </a:r>
              <a:endParaRPr/>
            </a:p>
          </p:txBody>
        </p:sp>
        <p:sp>
          <p:nvSpPr>
            <p:cNvPr id="2005028945" name="Rectangle 13"/>
            <p:cNvSpPr/>
            <p:nvPr/>
          </p:nvSpPr>
          <p:spPr bwMode="auto">
            <a:xfrm>
              <a:off x="416998" y="440596"/>
              <a:ext cx="1352549" cy="986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</p:grpSp>
      <p:cxnSp>
        <p:nvCxnSpPr>
          <p:cNvPr id="92454301" name="Connecteur droit 18"/>
          <p:cNvCxnSpPr>
            <a:stCxn id="807476772" idx="3"/>
          </p:cNvCxnSpPr>
          <p:nvPr/>
        </p:nvCxnSpPr>
        <p:spPr bwMode="auto">
          <a:xfrm>
            <a:off x="8935871" y="1321097"/>
            <a:ext cx="764388" cy="0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951908" name="Connecteur droit 19"/>
          <p:cNvCxnSpPr/>
          <p:nvPr/>
        </p:nvCxnSpPr>
        <p:spPr bwMode="auto">
          <a:xfrm>
            <a:off x="9700260" y="1321097"/>
            <a:ext cx="0" cy="571939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7604450" name="Rectangle 25"/>
          <p:cNvSpPr/>
          <p:nvPr/>
        </p:nvSpPr>
        <p:spPr bwMode="auto">
          <a:xfrm>
            <a:off x="10000434" y="1699558"/>
            <a:ext cx="1599564" cy="491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1400">
                <a:solidFill>
                  <a:schemeClr val="tx1"/>
                </a:solidFill>
              </a:rPr>
              <a:t>Modbus TCP (RJ45)</a:t>
            </a:r>
            <a:endParaRPr/>
          </a:p>
        </p:txBody>
      </p:sp>
      <p:cxnSp>
        <p:nvCxnSpPr>
          <p:cNvPr id="1711665427" name="Connecteur droit 30"/>
          <p:cNvCxnSpPr/>
          <p:nvPr/>
        </p:nvCxnSpPr>
        <p:spPr bwMode="auto">
          <a:xfrm rot="10799989">
            <a:off x="9700260" y="1879000"/>
            <a:ext cx="300174" cy="14036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4207299" name="Groupe 45"/>
          <p:cNvGrpSpPr/>
          <p:nvPr/>
        </p:nvGrpSpPr>
        <p:grpSpPr bwMode="auto">
          <a:xfrm>
            <a:off x="3589308" y="2253804"/>
            <a:ext cx="1685103" cy="2801638"/>
            <a:chOff x="0" y="0"/>
            <a:chExt cx="1685103" cy="2801638"/>
          </a:xfrm>
        </p:grpSpPr>
        <p:grpSp>
          <p:nvGrpSpPr>
            <p:cNvPr id="1225202125" name="Groupe 42"/>
            <p:cNvGrpSpPr/>
            <p:nvPr/>
          </p:nvGrpSpPr>
          <p:grpSpPr bwMode="auto">
            <a:xfrm>
              <a:off x="0" y="0"/>
              <a:ext cx="1685103" cy="2801638"/>
              <a:chOff x="0" y="0"/>
              <a:chExt cx="1685103" cy="2801638"/>
            </a:xfrm>
          </p:grpSpPr>
          <p:pic>
            <p:nvPicPr>
              <p:cNvPr id="615990461" name="Image 40"/>
              <p:cNvPicPr>
                <a:picLocks noChangeAspect="1"/>
              </p:cNvPicPr>
              <p:nvPr/>
            </p:nvPicPr>
            <p:blipFill>
              <a:blip r:embed="rId5"/>
              <a:stretch/>
            </p:blipFill>
            <p:spPr bwMode="auto">
              <a:xfrm>
                <a:off x="332834" y="852126"/>
                <a:ext cx="962472" cy="19495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58858945" name="Rectangle 41"/>
              <p:cNvSpPr/>
              <p:nvPr/>
            </p:nvSpPr>
            <p:spPr bwMode="auto">
              <a:xfrm>
                <a:off x="0" y="0"/>
                <a:ext cx="1685103" cy="6948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Switch</a:t>
                </a:r>
                <a:endParaRPr/>
              </a:p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Réf : FLSWITCH1000</a:t>
                </a:r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07141946" name="Rectangle 44"/>
            <p:cNvSpPr/>
            <p:nvPr/>
          </p:nvSpPr>
          <p:spPr bwMode="auto">
            <a:xfrm>
              <a:off x="1271349" y="845587"/>
              <a:ext cx="188685" cy="212717"/>
            </a:xfrm>
            <a:prstGeom prst="rect">
              <a:avLst/>
            </a:prstGeom>
            <a:solidFill>
              <a:srgbClr val="1BF8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83043669" name="Rectangle 65"/>
            <p:cNvSpPr/>
            <p:nvPr/>
          </p:nvSpPr>
          <p:spPr bwMode="auto">
            <a:xfrm>
              <a:off x="261792" y="852126"/>
              <a:ext cx="188685" cy="212717"/>
            </a:xfrm>
            <a:prstGeom prst="rect">
              <a:avLst/>
            </a:prstGeom>
            <a:solidFill>
              <a:srgbClr val="1BF8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6755814" name="Rectangle 66"/>
            <p:cNvSpPr/>
            <p:nvPr/>
          </p:nvSpPr>
          <p:spPr bwMode="auto">
            <a:xfrm>
              <a:off x="1255228" y="1720493"/>
              <a:ext cx="188685" cy="212717"/>
            </a:xfrm>
            <a:prstGeom prst="rect">
              <a:avLst/>
            </a:prstGeom>
            <a:solidFill>
              <a:srgbClr val="1BF8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68217151" name="Rectangle 67"/>
            <p:cNvSpPr/>
            <p:nvPr/>
          </p:nvSpPr>
          <p:spPr bwMode="auto">
            <a:xfrm>
              <a:off x="257073" y="2572965"/>
              <a:ext cx="188685" cy="212717"/>
            </a:xfrm>
            <a:prstGeom prst="rect">
              <a:avLst/>
            </a:prstGeom>
            <a:solidFill>
              <a:srgbClr val="1BF8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</p:grpSp>
      <p:cxnSp>
        <p:nvCxnSpPr>
          <p:cNvPr id="1331960473" name="Connecteur droit 47"/>
          <p:cNvCxnSpPr>
            <a:stCxn id="39054413" idx="1"/>
          </p:cNvCxnSpPr>
          <p:nvPr/>
        </p:nvCxnSpPr>
        <p:spPr bwMode="auto">
          <a:xfrm flipH="1" flipV="1">
            <a:off x="5506435" y="1301856"/>
            <a:ext cx="1064702" cy="11868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062874" name="Connecteur droit 50"/>
          <p:cNvCxnSpPr>
            <a:endCxn id="1507141946" idx="3"/>
          </p:cNvCxnSpPr>
          <p:nvPr/>
        </p:nvCxnSpPr>
        <p:spPr bwMode="auto">
          <a:xfrm flipH="1">
            <a:off x="5049343" y="3205750"/>
            <a:ext cx="470058" cy="0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01449" name="Groupe 73"/>
          <p:cNvGrpSpPr/>
          <p:nvPr/>
        </p:nvGrpSpPr>
        <p:grpSpPr bwMode="auto">
          <a:xfrm>
            <a:off x="111307" y="1080380"/>
            <a:ext cx="2070870" cy="1959409"/>
            <a:chOff x="3350574" y="128281"/>
            <a:chExt cx="2070870" cy="1959409"/>
          </a:xfrm>
        </p:grpSpPr>
        <p:grpSp>
          <p:nvGrpSpPr>
            <p:cNvPr id="2064513599" name="Groupe 69"/>
            <p:cNvGrpSpPr/>
            <p:nvPr/>
          </p:nvGrpSpPr>
          <p:grpSpPr bwMode="auto">
            <a:xfrm>
              <a:off x="3350574" y="128281"/>
              <a:ext cx="2070870" cy="1959409"/>
              <a:chOff x="3402735" y="895387"/>
              <a:chExt cx="2070870" cy="1959409"/>
            </a:xfrm>
          </p:grpSpPr>
          <p:grpSp>
            <p:nvGrpSpPr>
              <p:cNvPr id="1715076369" name="Groupe 64"/>
              <p:cNvGrpSpPr/>
              <p:nvPr/>
            </p:nvGrpSpPr>
            <p:grpSpPr bwMode="auto">
              <a:xfrm>
                <a:off x="3631335" y="1427456"/>
                <a:ext cx="1677348" cy="1427341"/>
                <a:chOff x="2202147" y="137940"/>
                <a:chExt cx="1677348" cy="1427341"/>
              </a:xfrm>
            </p:grpSpPr>
            <p:pic>
              <p:nvPicPr>
                <p:cNvPr id="1013484336" name="Image 37"/>
                <p:cNvPicPr>
                  <a:picLocks noChangeAspect="1"/>
                </p:cNvPicPr>
                <p:nvPr/>
              </p:nvPicPr>
              <p:blipFill>
                <a:blip r:embed="rId6"/>
                <a:stretch/>
              </p:blipFill>
              <p:spPr bwMode="auto">
                <a:xfrm>
                  <a:off x="2440449" y="304435"/>
                  <a:ext cx="1124062" cy="1094352"/>
                </a:xfrm>
                <a:prstGeom prst="rect">
                  <a:avLst/>
                </a:prstGeom>
              </p:spPr>
            </p:pic>
            <p:sp>
              <p:nvSpPr>
                <p:cNvPr id="609629716" name="Rectangle 63"/>
                <p:cNvSpPr/>
                <p:nvPr/>
              </p:nvSpPr>
              <p:spPr bwMode="auto">
                <a:xfrm>
                  <a:off x="2202147" y="137940"/>
                  <a:ext cx="1677348" cy="14273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sp>
            <p:nvSpPr>
              <p:cNvPr id="375417980" name="Rectangle 68"/>
              <p:cNvSpPr/>
              <p:nvPr/>
            </p:nvSpPr>
            <p:spPr bwMode="auto">
              <a:xfrm>
                <a:off x="3402735" y="895387"/>
                <a:ext cx="2070870" cy="6794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IHM Magelis</a:t>
                </a:r>
                <a:endParaRPr/>
              </a:p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IP: 192.168.0.2</a:t>
                </a:r>
                <a:endParaRPr/>
              </a:p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Réf :HMIS5T </a:t>
                </a:r>
                <a:endParaRPr/>
              </a:p>
            </p:txBody>
          </p:sp>
        </p:grpSp>
        <p:sp>
          <p:nvSpPr>
            <p:cNvPr id="1635721098" name="Rectangle 72"/>
            <p:cNvSpPr/>
            <p:nvPr/>
          </p:nvSpPr>
          <p:spPr bwMode="auto">
            <a:xfrm>
              <a:off x="5159077" y="1267662"/>
              <a:ext cx="188685" cy="212717"/>
            </a:xfrm>
            <a:prstGeom prst="rect">
              <a:avLst/>
            </a:prstGeom>
            <a:solidFill>
              <a:srgbClr val="1BF8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</p:grpSp>
      <p:grpSp>
        <p:nvGrpSpPr>
          <p:cNvPr id="1707668688" name="Groupe 75"/>
          <p:cNvGrpSpPr/>
          <p:nvPr/>
        </p:nvGrpSpPr>
        <p:grpSpPr bwMode="auto">
          <a:xfrm>
            <a:off x="5577458" y="4428156"/>
            <a:ext cx="2113943" cy="2268751"/>
            <a:chOff x="3511416" y="2323482"/>
            <a:chExt cx="2113943" cy="2268751"/>
          </a:xfrm>
        </p:grpSpPr>
        <p:grpSp>
          <p:nvGrpSpPr>
            <p:cNvPr id="1984979237" name="Groupe 71"/>
            <p:cNvGrpSpPr/>
            <p:nvPr/>
          </p:nvGrpSpPr>
          <p:grpSpPr bwMode="auto">
            <a:xfrm>
              <a:off x="3511416" y="2323482"/>
              <a:ext cx="2113943" cy="2268751"/>
              <a:chOff x="3511416" y="2323482"/>
              <a:chExt cx="2113943" cy="2268751"/>
            </a:xfrm>
          </p:grpSpPr>
          <p:grpSp>
            <p:nvGrpSpPr>
              <p:cNvPr id="1073396874" name="Groupe 62"/>
              <p:cNvGrpSpPr/>
              <p:nvPr/>
            </p:nvGrpSpPr>
            <p:grpSpPr bwMode="auto">
              <a:xfrm>
                <a:off x="3631334" y="2893572"/>
                <a:ext cx="1874108" cy="1698661"/>
                <a:chOff x="1958387" y="2018214"/>
                <a:chExt cx="1959176" cy="1830179"/>
              </a:xfrm>
            </p:grpSpPr>
            <p:pic>
              <p:nvPicPr>
                <p:cNvPr id="210027189" name="Image 39"/>
                <p:cNvPicPr>
                  <a:picLocks noChangeAspect="1"/>
                </p:cNvPicPr>
                <p:nvPr/>
              </p:nvPicPr>
              <p:blipFill>
                <a:blip r:embed="rId7"/>
                <a:stretch/>
              </p:blipFill>
              <p:spPr bwMode="auto">
                <a:xfrm>
                  <a:off x="2252124" y="2258795"/>
                  <a:ext cx="1449549" cy="1427732"/>
                </a:xfrm>
                <a:prstGeom prst="rect">
                  <a:avLst/>
                </a:prstGeom>
              </p:spPr>
            </p:pic>
            <p:sp>
              <p:nvSpPr>
                <p:cNvPr id="236520942" name="Rectangle 61"/>
                <p:cNvSpPr/>
                <p:nvPr/>
              </p:nvSpPr>
              <p:spPr bwMode="auto">
                <a:xfrm>
                  <a:off x="1958387" y="2018214"/>
                  <a:ext cx="1959176" cy="183017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sp>
            <p:nvSpPr>
              <p:cNvPr id="905578378" name="Rectangle 70"/>
              <p:cNvSpPr/>
              <p:nvPr/>
            </p:nvSpPr>
            <p:spPr bwMode="auto">
              <a:xfrm>
                <a:off x="3511416" y="2323482"/>
                <a:ext cx="2113943" cy="6468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Automate Schneider</a:t>
                </a:r>
                <a:endParaRPr/>
              </a:p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IP: 192.168.0.3</a:t>
                </a:r>
                <a:endParaRPr/>
              </a:p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Réf: TM211ME16R</a:t>
                </a:r>
                <a:endParaRPr/>
              </a:p>
            </p:txBody>
          </p:sp>
        </p:grpSp>
        <p:sp>
          <p:nvSpPr>
            <p:cNvPr id="1149901787" name="Rectangle 159"/>
            <p:cNvSpPr/>
            <p:nvPr/>
          </p:nvSpPr>
          <p:spPr bwMode="auto">
            <a:xfrm>
              <a:off x="3536991" y="3626737"/>
              <a:ext cx="188685" cy="212717"/>
            </a:xfrm>
            <a:prstGeom prst="rect">
              <a:avLst/>
            </a:prstGeom>
            <a:solidFill>
              <a:srgbClr val="1BF8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</p:grpSp>
      <p:grpSp>
        <p:nvGrpSpPr>
          <p:cNvPr id="653722993" name="Groupe 78"/>
          <p:cNvGrpSpPr/>
          <p:nvPr/>
        </p:nvGrpSpPr>
        <p:grpSpPr bwMode="auto">
          <a:xfrm>
            <a:off x="83404" y="3749560"/>
            <a:ext cx="2145529" cy="2284657"/>
            <a:chOff x="0" y="0"/>
            <a:chExt cx="2145529" cy="2284657"/>
          </a:xfrm>
        </p:grpSpPr>
        <p:pic>
          <p:nvPicPr>
            <p:cNvPr id="695717887" name="Image 60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267303" y="607311"/>
              <a:ext cx="1579063" cy="16773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48963117" name="Rectangle 76"/>
            <p:cNvSpPr/>
            <p:nvPr/>
          </p:nvSpPr>
          <p:spPr bwMode="auto">
            <a:xfrm>
              <a:off x="0" y="0"/>
              <a:ext cx="2145529" cy="747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fr-FR" sz="1400">
                  <a:solidFill>
                    <a:schemeClr val="tx1"/>
                  </a:solidFill>
                </a:rPr>
                <a:t>Maître IO Link</a:t>
              </a:r>
              <a:endParaRPr/>
            </a:p>
            <a:p>
              <a:pPr algn="ctr">
                <a:defRPr/>
              </a:pPr>
              <a:r>
                <a:rPr lang="fr-FR" sz="1400">
                  <a:solidFill>
                    <a:schemeClr val="tx1"/>
                  </a:solidFill>
                </a:rPr>
                <a:t>IP: 192.168.0.250</a:t>
              </a:r>
              <a:endParaRPr/>
            </a:p>
            <a:p>
              <a:pPr algn="ctr">
                <a:defRPr/>
              </a:pPr>
              <a:r>
                <a:rPr lang="fr-FR" sz="1400">
                  <a:solidFill>
                    <a:schemeClr val="tx1"/>
                  </a:solidFill>
                </a:rPr>
                <a:t>Réf: AL1340</a:t>
              </a:r>
              <a:endParaRPr/>
            </a:p>
          </p:txBody>
        </p:sp>
        <p:sp>
          <p:nvSpPr>
            <p:cNvPr id="2047951591" name="Rectangle 77"/>
            <p:cNvSpPr/>
            <p:nvPr/>
          </p:nvSpPr>
          <p:spPr bwMode="auto">
            <a:xfrm>
              <a:off x="1828975" y="1085242"/>
              <a:ext cx="188685" cy="212717"/>
            </a:xfrm>
            <a:prstGeom prst="rect">
              <a:avLst/>
            </a:prstGeom>
            <a:solidFill>
              <a:srgbClr val="1BF8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</p:grpSp>
      <p:cxnSp>
        <p:nvCxnSpPr>
          <p:cNvPr id="1904011250" name="Connecteur droit 79"/>
          <p:cNvCxnSpPr/>
          <p:nvPr/>
        </p:nvCxnSpPr>
        <p:spPr bwMode="auto">
          <a:xfrm>
            <a:off x="2750583" y="2326119"/>
            <a:ext cx="0" cy="902852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040827" name="Connecteur droit 80"/>
          <p:cNvCxnSpPr>
            <a:stCxn id="1635721098" idx="3"/>
          </p:cNvCxnSpPr>
          <p:nvPr/>
        </p:nvCxnSpPr>
        <p:spPr bwMode="auto">
          <a:xfrm>
            <a:off x="2108495" y="2326119"/>
            <a:ext cx="639618" cy="0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6628371" name="Connecteur droit 83"/>
          <p:cNvCxnSpPr>
            <a:stCxn id="1183043669" idx="1"/>
          </p:cNvCxnSpPr>
          <p:nvPr/>
        </p:nvCxnSpPr>
        <p:spPr bwMode="auto">
          <a:xfrm flipH="1">
            <a:off x="2748780" y="3212289"/>
            <a:ext cx="1102320" cy="0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92217" name="Connecteur droit 88"/>
          <p:cNvCxnSpPr>
            <a:stCxn id="236755814" idx="3"/>
          </p:cNvCxnSpPr>
          <p:nvPr/>
        </p:nvCxnSpPr>
        <p:spPr bwMode="auto">
          <a:xfrm>
            <a:off x="5033221" y="4080656"/>
            <a:ext cx="353295" cy="0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342641" name="Connecteur droit 96"/>
          <p:cNvCxnSpPr/>
          <p:nvPr/>
        </p:nvCxnSpPr>
        <p:spPr bwMode="auto">
          <a:xfrm>
            <a:off x="5369653" y="4080656"/>
            <a:ext cx="0" cy="1762857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14147" name="Connecteur droit 103"/>
          <p:cNvCxnSpPr>
            <a:stCxn id="1368217151" idx="1"/>
          </p:cNvCxnSpPr>
          <p:nvPr/>
        </p:nvCxnSpPr>
        <p:spPr bwMode="auto">
          <a:xfrm flipH="1">
            <a:off x="2802301" y="4933128"/>
            <a:ext cx="1044079" cy="8034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1896245" name="Groupe 135"/>
          <p:cNvGrpSpPr/>
          <p:nvPr/>
        </p:nvGrpSpPr>
        <p:grpSpPr bwMode="auto">
          <a:xfrm>
            <a:off x="6567046" y="2085539"/>
            <a:ext cx="1944085" cy="2211571"/>
            <a:chOff x="0" y="0"/>
            <a:chExt cx="1944085" cy="2211571"/>
          </a:xfrm>
        </p:grpSpPr>
        <p:grpSp>
          <p:nvGrpSpPr>
            <p:cNvPr id="277295619" name="Groupe 130"/>
            <p:cNvGrpSpPr/>
            <p:nvPr/>
          </p:nvGrpSpPr>
          <p:grpSpPr bwMode="auto">
            <a:xfrm>
              <a:off x="73268" y="0"/>
              <a:ext cx="1870817" cy="2211571"/>
              <a:chOff x="0" y="0"/>
              <a:chExt cx="1870817" cy="2211571"/>
            </a:xfrm>
          </p:grpSpPr>
          <p:grpSp>
            <p:nvGrpSpPr>
              <p:cNvPr id="2134214303" name="Groupe 127"/>
              <p:cNvGrpSpPr/>
              <p:nvPr/>
            </p:nvGrpSpPr>
            <p:grpSpPr bwMode="auto">
              <a:xfrm>
                <a:off x="0" y="675899"/>
                <a:ext cx="1870817" cy="1535672"/>
                <a:chOff x="0" y="0"/>
                <a:chExt cx="1870817" cy="1535672"/>
              </a:xfrm>
            </p:grpSpPr>
            <p:pic>
              <p:nvPicPr>
                <p:cNvPr id="145780901" name="Image 117"/>
                <p:cNvPicPr>
                  <a:picLocks noChangeAspect="1"/>
                </p:cNvPicPr>
                <p:nvPr/>
              </p:nvPicPr>
              <p:blipFill>
                <a:blip r:embed="rId9"/>
                <a:stretch/>
              </p:blipFill>
              <p:spPr bwMode="auto">
                <a:xfrm>
                  <a:off x="282372" y="248639"/>
                  <a:ext cx="699394" cy="1224413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630862395" name="Rectangle 121"/>
                <p:cNvSpPr/>
                <p:nvPr/>
              </p:nvSpPr>
              <p:spPr bwMode="auto">
                <a:xfrm>
                  <a:off x="0" y="0"/>
                  <a:ext cx="1870817" cy="15356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sp>
            <p:nvSpPr>
              <p:cNvPr id="953889908" name="Rectangle 129"/>
              <p:cNvSpPr/>
              <p:nvPr/>
            </p:nvSpPr>
            <p:spPr bwMode="auto">
              <a:xfrm>
                <a:off x="46497" y="0"/>
                <a:ext cx="1758688" cy="8075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OTB Schneider</a:t>
                </a:r>
                <a:endParaRPr/>
              </a:p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IP: 192.168.0.4</a:t>
                </a:r>
                <a:endParaRPr/>
              </a:p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Réf: OTB1E0DM9LP</a:t>
                </a:r>
                <a:endParaRPr/>
              </a:p>
            </p:txBody>
          </p:sp>
        </p:grpSp>
        <p:sp>
          <p:nvSpPr>
            <p:cNvPr id="1960197804" name="Rectangle 133"/>
            <p:cNvSpPr/>
            <p:nvPr/>
          </p:nvSpPr>
          <p:spPr bwMode="auto">
            <a:xfrm>
              <a:off x="0" y="1467695"/>
              <a:ext cx="161597" cy="159935"/>
            </a:xfrm>
            <a:prstGeom prst="rect">
              <a:avLst/>
            </a:prstGeom>
            <a:solidFill>
              <a:srgbClr val="1BF8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</p:grpSp>
      <p:cxnSp>
        <p:nvCxnSpPr>
          <p:cNvPr id="2051208566" name="Connecteur droit 145"/>
          <p:cNvCxnSpPr/>
          <p:nvPr/>
        </p:nvCxnSpPr>
        <p:spPr bwMode="auto">
          <a:xfrm flipH="1">
            <a:off x="5506435" y="1301857"/>
            <a:ext cx="1568" cy="1903891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4153204" name="Connecteur droit 161"/>
          <p:cNvCxnSpPr>
            <a:stCxn id="1149901787" idx="1"/>
          </p:cNvCxnSpPr>
          <p:nvPr/>
        </p:nvCxnSpPr>
        <p:spPr bwMode="auto">
          <a:xfrm flipH="1" flipV="1">
            <a:off x="5386516" y="5833809"/>
            <a:ext cx="216515" cy="3960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3025467" name="Rectangle 165"/>
          <p:cNvSpPr/>
          <p:nvPr/>
        </p:nvSpPr>
        <p:spPr bwMode="auto">
          <a:xfrm>
            <a:off x="4844535" y="3536844"/>
            <a:ext cx="188685" cy="212717"/>
          </a:xfrm>
          <a:prstGeom prst="rect">
            <a:avLst/>
          </a:prstGeom>
          <a:solidFill>
            <a:srgbClr val="1BF81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597495688" name="Connecteur droit 166"/>
          <p:cNvCxnSpPr>
            <a:stCxn id="1960197804" idx="1"/>
            <a:endCxn id="1243025467" idx="3"/>
          </p:cNvCxnSpPr>
          <p:nvPr/>
        </p:nvCxnSpPr>
        <p:spPr bwMode="auto">
          <a:xfrm flipH="1">
            <a:off x="5033220" y="3633202"/>
            <a:ext cx="1533825" cy="9999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893106" name="Rectangle 170"/>
          <p:cNvSpPr/>
          <p:nvPr/>
        </p:nvSpPr>
        <p:spPr bwMode="auto">
          <a:xfrm>
            <a:off x="8445502" y="3553234"/>
            <a:ext cx="188685" cy="212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1891209493" name="Groupe 184"/>
          <p:cNvGrpSpPr/>
          <p:nvPr/>
        </p:nvGrpSpPr>
        <p:grpSpPr bwMode="auto">
          <a:xfrm>
            <a:off x="9264165" y="4861386"/>
            <a:ext cx="2503830" cy="1714796"/>
            <a:chOff x="0" y="0"/>
            <a:chExt cx="2503830" cy="1714796"/>
          </a:xfrm>
        </p:grpSpPr>
        <p:grpSp>
          <p:nvGrpSpPr>
            <p:cNvPr id="698416334" name="Groupe 140"/>
            <p:cNvGrpSpPr/>
            <p:nvPr/>
          </p:nvGrpSpPr>
          <p:grpSpPr bwMode="auto">
            <a:xfrm>
              <a:off x="0" y="0"/>
              <a:ext cx="2503830" cy="1714796"/>
              <a:chOff x="0" y="0"/>
              <a:chExt cx="2503830" cy="1714796"/>
            </a:xfrm>
          </p:grpSpPr>
          <p:pic>
            <p:nvPicPr>
              <p:cNvPr id="385799230" name="Image 138"/>
              <p:cNvPicPr>
                <a:picLocks noChangeAspect="1"/>
              </p:cNvPicPr>
              <p:nvPr/>
            </p:nvPicPr>
            <p:blipFill>
              <a:blip r:embed="rId10"/>
              <a:stretch/>
            </p:blipFill>
            <p:spPr bwMode="auto">
              <a:xfrm>
                <a:off x="560375" y="147142"/>
                <a:ext cx="1943455" cy="15676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00289644" name="Rectangle 139"/>
              <p:cNvSpPr/>
              <p:nvPr/>
            </p:nvSpPr>
            <p:spPr bwMode="auto">
              <a:xfrm>
                <a:off x="0" y="0"/>
                <a:ext cx="1279629" cy="3239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fr-FR" sz="1400">
                    <a:solidFill>
                      <a:schemeClr val="tx1"/>
                    </a:solidFill>
                  </a:rPr>
                  <a:t>Distributeur</a:t>
                </a:r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2148448" name="Rectangle 175"/>
            <p:cNvSpPr/>
            <p:nvPr/>
          </p:nvSpPr>
          <p:spPr bwMode="auto">
            <a:xfrm>
              <a:off x="1427215" y="18089"/>
              <a:ext cx="188685" cy="2127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</p:grpSp>
      <p:cxnSp>
        <p:nvCxnSpPr>
          <p:cNvPr id="413303846" name="Connecteur droit 176"/>
          <p:cNvCxnSpPr/>
          <p:nvPr/>
        </p:nvCxnSpPr>
        <p:spPr bwMode="auto">
          <a:xfrm>
            <a:off x="9475307" y="5884106"/>
            <a:ext cx="224952" cy="83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685571" name="Connecteur droit 180"/>
          <p:cNvCxnSpPr>
            <a:stCxn id="932148448" idx="0"/>
            <a:endCxn id="521287303" idx="2"/>
          </p:cNvCxnSpPr>
          <p:nvPr/>
        </p:nvCxnSpPr>
        <p:spPr bwMode="auto">
          <a:xfrm flipH="1" flipV="1">
            <a:off x="10785724" y="4171698"/>
            <a:ext cx="0" cy="707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1176583" name="Rectangle 183"/>
          <p:cNvSpPr/>
          <p:nvPr/>
        </p:nvSpPr>
        <p:spPr bwMode="auto">
          <a:xfrm>
            <a:off x="11094995" y="4258235"/>
            <a:ext cx="958190" cy="369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1400">
                <a:solidFill>
                  <a:schemeClr val="tx1"/>
                </a:solidFill>
              </a:rPr>
              <a:t>SUB-D 15</a:t>
            </a:r>
            <a:endParaRPr/>
          </a:p>
        </p:txBody>
      </p:sp>
      <p:cxnSp>
        <p:nvCxnSpPr>
          <p:cNvPr id="860066054" name="Connecteur droit 185"/>
          <p:cNvCxnSpPr>
            <a:stCxn id="771176583" idx="1"/>
          </p:cNvCxnSpPr>
          <p:nvPr/>
        </p:nvCxnSpPr>
        <p:spPr bwMode="auto">
          <a:xfrm flipH="1">
            <a:off x="10773165" y="4443151"/>
            <a:ext cx="321830" cy="422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3969442" name="Image 195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9908037" y="3299760"/>
            <a:ext cx="1178139" cy="736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58496679" name="Rectangle 200"/>
          <p:cNvSpPr/>
          <p:nvPr/>
        </p:nvSpPr>
        <p:spPr bwMode="auto">
          <a:xfrm>
            <a:off x="9776166" y="3561570"/>
            <a:ext cx="188685" cy="212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1287303" name="Rectangle 202"/>
          <p:cNvSpPr/>
          <p:nvPr/>
        </p:nvSpPr>
        <p:spPr bwMode="auto">
          <a:xfrm>
            <a:off x="10691381" y="3958979"/>
            <a:ext cx="188685" cy="212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1171389" name="Rectangle 207"/>
          <p:cNvSpPr/>
          <p:nvPr/>
        </p:nvSpPr>
        <p:spPr bwMode="auto">
          <a:xfrm>
            <a:off x="2225757" y="295771"/>
            <a:ext cx="2727099" cy="481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  <a:latin typeface="Lato Black"/>
                <a:ea typeface="Lato Black"/>
                <a:cs typeface="Lato Black"/>
              </a:rPr>
              <a:t>Network Architecture</a:t>
            </a:r>
            <a:endParaRPr dirty="0"/>
          </a:p>
        </p:txBody>
      </p:sp>
      <p:cxnSp>
        <p:nvCxnSpPr>
          <p:cNvPr id="1901694069" name="Connecteur droit 103"/>
          <p:cNvCxnSpPr/>
          <p:nvPr/>
        </p:nvCxnSpPr>
        <p:spPr bwMode="auto">
          <a:xfrm flipH="1">
            <a:off x="2070324" y="4941161"/>
            <a:ext cx="731976" cy="0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1917583" name="Image 81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935303358" name="Image 84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7430526" y="3068389"/>
            <a:ext cx="601980" cy="1053465"/>
          </a:xfrm>
          <a:prstGeom prst="rect">
            <a:avLst/>
          </a:prstGeom>
          <a:ln>
            <a:noFill/>
          </a:ln>
        </p:spPr>
      </p:pic>
      <p:pic>
        <p:nvPicPr>
          <p:cNvPr id="323451306" name="Image 85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7681451" y="3141194"/>
            <a:ext cx="601980" cy="1053465"/>
          </a:xfrm>
          <a:prstGeom prst="rect">
            <a:avLst/>
          </a:prstGeom>
          <a:ln>
            <a:noFill/>
          </a:ln>
        </p:spPr>
      </p:pic>
      <p:cxnSp>
        <p:nvCxnSpPr>
          <p:cNvPr id="1057528682" name="Connecteur droit 103"/>
          <p:cNvCxnSpPr/>
          <p:nvPr/>
        </p:nvCxnSpPr>
        <p:spPr bwMode="auto">
          <a:xfrm flipH="1">
            <a:off x="1912379" y="5735736"/>
            <a:ext cx="731976" cy="0"/>
          </a:xfrm>
          <a:prstGeom prst="line">
            <a:avLst/>
          </a:prstGeom>
          <a:ln w="28575">
            <a:solidFill>
              <a:srgbClr val="1BF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913737" name="Rectangle 77"/>
          <p:cNvSpPr/>
          <p:nvPr/>
        </p:nvSpPr>
        <p:spPr bwMode="auto">
          <a:xfrm>
            <a:off x="1825467" y="5637399"/>
            <a:ext cx="188685" cy="212717"/>
          </a:xfrm>
          <a:prstGeom prst="rect">
            <a:avLst/>
          </a:prstGeom>
          <a:solidFill>
            <a:srgbClr val="1BF81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69412634" name="ZoneTexte 3"/>
          <p:cNvSpPr txBox="1"/>
          <p:nvPr/>
        </p:nvSpPr>
        <p:spPr bwMode="auto">
          <a:xfrm>
            <a:off x="2672006" y="5572279"/>
            <a:ext cx="184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sz="1200" dirty="0"/>
              <a:t>Light Column (X1)
Laser Sensor (X3)
Pressure sensor (X4)</a:t>
            </a:r>
            <a:endParaRPr dirty="0"/>
          </a:p>
        </p:txBody>
      </p:sp>
      <p:sp>
        <p:nvSpPr>
          <p:cNvPr id="2013479594" name="Rectangle 4"/>
          <p:cNvSpPr/>
          <p:nvPr/>
        </p:nvSpPr>
        <p:spPr bwMode="auto">
          <a:xfrm>
            <a:off x="2644355" y="5517232"/>
            <a:ext cx="1874107" cy="8091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34772416" name="Rectangle 200"/>
          <p:cNvSpPr/>
          <p:nvPr/>
        </p:nvSpPr>
        <p:spPr bwMode="auto">
          <a:xfrm>
            <a:off x="9681823" y="5774392"/>
            <a:ext cx="188685" cy="212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83004191" name="Rectangle 5"/>
          <p:cNvSpPr/>
          <p:nvPr/>
        </p:nvSpPr>
        <p:spPr bwMode="auto">
          <a:xfrm>
            <a:off x="8829219" y="5758729"/>
            <a:ext cx="646088" cy="32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8459313" name="ZoneTexte 6"/>
          <p:cNvSpPr txBox="1"/>
          <p:nvPr/>
        </p:nvSpPr>
        <p:spPr bwMode="auto">
          <a:xfrm>
            <a:off x="8836185" y="5717734"/>
            <a:ext cx="117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/>
              <a:t>Vérin</a:t>
            </a:r>
            <a:endParaRPr/>
          </a:p>
        </p:txBody>
      </p:sp>
      <p:cxnSp>
        <p:nvCxnSpPr>
          <p:cNvPr id="285104615" name="Connecteur droit 180"/>
          <p:cNvCxnSpPr>
            <a:stCxn id="148893106" idx="3"/>
            <a:endCxn id="1858496679" idx="1"/>
          </p:cNvCxnSpPr>
          <p:nvPr/>
        </p:nvCxnSpPr>
        <p:spPr bwMode="auto">
          <a:xfrm>
            <a:off x="8634187" y="3659593"/>
            <a:ext cx="1141979" cy="8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6926140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19</a:t>
            </a:fld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6947991" name="Titre 1"/>
          <p:cNvSpPr>
            <a:spLocks noGrp="1"/>
          </p:cNvSpPr>
          <p:nvPr>
            <p:ph type="title"/>
          </p:nvPr>
        </p:nvSpPr>
        <p:spPr bwMode="auto">
          <a:xfrm>
            <a:off x="2909342" y="2420888"/>
            <a:ext cx="6373316" cy="1325563"/>
          </a:xfrm>
        </p:spPr>
        <p:txBody>
          <a:bodyPr/>
          <a:lstStyle/>
          <a:p>
            <a:pPr>
              <a:defRPr/>
            </a:pPr>
            <a:r>
              <a:rPr lang="fr-FR" dirty="0"/>
              <a:t>Machine </a:t>
            </a:r>
            <a:r>
              <a:rPr lang="fr-FR" dirty="0" err="1"/>
              <a:t>Overview</a:t>
            </a:r>
            <a:endParaRPr dirty="0"/>
          </a:p>
        </p:txBody>
      </p:sp>
      <p:pic>
        <p:nvPicPr>
          <p:cNvPr id="925320672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588949995" name="Imag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861342" y="31957"/>
            <a:ext cx="1304925" cy="619125"/>
          </a:xfrm>
          <a:prstGeom prst="rect">
            <a:avLst/>
          </a:prstGeom>
        </p:spPr>
      </p:pic>
      <p:sp>
        <p:nvSpPr>
          <p:cNvPr id="1232038707" name="ZoneTexte 2"/>
          <p:cNvSpPr txBox="1"/>
          <p:nvPr/>
        </p:nvSpPr>
        <p:spPr bwMode="auto">
          <a:xfrm>
            <a:off x="5381759" y="362798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dirty="0" err="1"/>
              <a:t>Function</a:t>
            </a:r>
            <a:r>
              <a:rPr lang="fr-FR" dirty="0"/>
              <a:t> 5-6 (Communication)</a:t>
            </a:r>
            <a:endParaRPr dirty="0"/>
          </a:p>
        </p:txBody>
      </p:sp>
      <p:sp>
        <p:nvSpPr>
          <p:cNvPr id="141331692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2</a:t>
            </a:fld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68415483" name="Imag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6944" y="822903"/>
            <a:ext cx="1805777" cy="2173326"/>
          </a:xfrm>
          <a:prstGeom prst="rect">
            <a:avLst/>
          </a:prstGeom>
        </p:spPr>
      </p:pic>
      <p:sp>
        <p:nvSpPr>
          <p:cNvPr id="2077168609" name="ZoneTexte 1336346334"/>
          <p:cNvSpPr txBox="1"/>
          <p:nvPr/>
        </p:nvSpPr>
        <p:spPr bwMode="auto">
          <a:xfrm>
            <a:off x="4530964" y="824"/>
            <a:ext cx="3130072" cy="37414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/>
              <a:t>synoptique</a:t>
            </a:r>
            <a:r>
              <a:t> </a:t>
            </a:r>
            <a:r>
              <a:rPr lang="fr-FR"/>
              <a:t>colonne lumineuse</a:t>
            </a:r>
            <a:endParaRPr/>
          </a:p>
        </p:txBody>
      </p:sp>
      <p:pic>
        <p:nvPicPr>
          <p:cNvPr id="1078601944" name="Image 67048032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46775" y="1400722"/>
            <a:ext cx="1095642" cy="2824025"/>
          </a:xfrm>
          <a:prstGeom prst="rect">
            <a:avLst/>
          </a:prstGeom>
        </p:spPr>
      </p:pic>
      <p:sp>
        <p:nvSpPr>
          <p:cNvPr id="512884856" name="ZoneTexte 8_1"/>
          <p:cNvSpPr/>
          <p:nvPr/>
        </p:nvSpPr>
        <p:spPr bwMode="auto">
          <a:xfrm>
            <a:off x="7237805" y="4506768"/>
            <a:ext cx="2866639" cy="1629762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400" b="0" i="1" strike="noStrike" spc="0">
                <a:solidFill>
                  <a:srgbClr val="000000"/>
                </a:solidFill>
                <a:latin typeface="Calibri"/>
              </a:rPr>
              <a:t>IO-Link </a:t>
            </a:r>
            <a:r>
              <a:rPr lang="fr-FR" sz="1400" b="0" i="1" strike="noStrike" spc="0">
                <a:solidFill>
                  <a:srgbClr val="000000"/>
                </a:solidFill>
                <a:latin typeface="Calibri"/>
                <a:ea typeface="Microsoft YaHei"/>
              </a:rPr>
              <a:t>Master DL-MB-8P-IP67</a:t>
            </a:r>
            <a:endParaRPr sz="1400" b="0" i="1" strike="noStrike" spc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400" b="0" i="1" strike="noStrike" spc="0">
                <a:solidFill>
                  <a:srgbClr val="000000"/>
                </a:solidFill>
                <a:latin typeface="Calibri"/>
                <a:ea typeface="Microsoft YaHei"/>
              </a:rPr>
              <a:t>Connectique: 8 Ports avec 16 entrées </a:t>
            </a:r>
            <a:endParaRPr sz="1400" b="0" i="1" strike="noStrike" spc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400" b="0" i="1" strike="noStrike" spc="0">
                <a:solidFill>
                  <a:srgbClr val="000000"/>
                </a:solidFill>
                <a:latin typeface="Calibri"/>
                <a:ea typeface="Microsoft YaHei"/>
              </a:rPr>
              <a:t>Type : Modbus TCP IP</a:t>
            </a:r>
            <a:endParaRPr sz="1400" b="0" i="1" strike="noStrike" spc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400" b="0" i="1" strike="noStrike" spc="0">
                <a:solidFill>
                  <a:srgbClr val="000000"/>
                </a:solidFill>
                <a:latin typeface="Calibri"/>
                <a:ea typeface="Microsoft YaHei"/>
              </a:rPr>
              <a:t>Transmission: 10Mbs</a:t>
            </a:r>
            <a:endParaRPr sz="1400" b="0" i="1" strike="noStrike" spc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400" b="0" i="1" strike="noStrike" spc="0">
                <a:solidFill>
                  <a:srgbClr val="000000"/>
                </a:solidFill>
                <a:latin typeface="Calibri"/>
                <a:ea typeface="Microsoft YaHei"/>
              </a:rPr>
              <a:t>Connecter  grâce à un câble Y</a:t>
            </a:r>
            <a:endParaRPr sz="1400" b="0" i="1" strike="noStrike" spc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400" b="0" i="1" strike="noStrike" spc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600" b="0" i="1" strike="noStrike" spc="0">
              <a:latin typeface="Arial"/>
            </a:endParaRPr>
          </a:p>
        </p:txBody>
      </p:sp>
      <p:sp>
        <p:nvSpPr>
          <p:cNvPr id="728073371" name="Rectangle 1674637751"/>
          <p:cNvSpPr/>
          <p:nvPr/>
        </p:nvSpPr>
        <p:spPr bwMode="auto">
          <a:xfrm>
            <a:off x="7197141" y="4459614"/>
            <a:ext cx="2907303" cy="12824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044982044" name="ZoneTexte 1988678590"/>
          <p:cNvSpPr txBox="1"/>
          <p:nvPr/>
        </p:nvSpPr>
        <p:spPr bwMode="auto">
          <a:xfrm>
            <a:off x="5739970" y="2817879"/>
            <a:ext cx="999377" cy="46807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X1 : Colonne lumineuse</a:t>
            </a:r>
            <a:endParaRPr i="1"/>
          </a:p>
        </p:txBody>
      </p:sp>
      <p:pic>
        <p:nvPicPr>
          <p:cNvPr id="1974085666" name="Image 2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sp>
        <p:nvSpPr>
          <p:cNvPr id="1296418526" name="ZoneTexte 9"/>
          <p:cNvSpPr txBox="1"/>
          <p:nvPr/>
        </p:nvSpPr>
        <p:spPr bwMode="auto">
          <a:xfrm>
            <a:off x="3279012" y="281273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>
                <a:solidFill>
                  <a:schemeClr val="accent6"/>
                </a:solidFill>
              </a:rPr>
              <a:t>Cable IO-Link</a:t>
            </a:r>
            <a:endParaRPr/>
          </a:p>
        </p:txBody>
      </p:sp>
      <p:cxnSp>
        <p:nvCxnSpPr>
          <p:cNvPr id="654352212" name="Connecteur droit 11"/>
          <p:cNvCxnSpPr/>
          <p:nvPr/>
        </p:nvCxnSpPr>
        <p:spPr bwMode="auto">
          <a:xfrm>
            <a:off x="974756" y="2737517"/>
            <a:ext cx="0" cy="519769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9157186" name="Connecteur droit 39"/>
          <p:cNvCxnSpPr/>
          <p:nvPr/>
        </p:nvCxnSpPr>
        <p:spPr bwMode="auto">
          <a:xfrm>
            <a:off x="974756" y="3257286"/>
            <a:ext cx="5904656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343906" name="ZoneTexte 8_1"/>
          <p:cNvSpPr/>
          <p:nvPr/>
        </p:nvSpPr>
        <p:spPr bwMode="auto">
          <a:xfrm>
            <a:off x="427155" y="3755491"/>
            <a:ext cx="184020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400" i="1">
                <a:solidFill>
                  <a:srgbClr val="000000"/>
                </a:solidFill>
                <a:latin typeface="Calibri"/>
              </a:rPr>
              <a:t>Colonne lumineuse avec buzzer DV 2131</a:t>
            </a:r>
            <a:endParaRPr sz="1400" b="0" i="1" strike="noStrike" spc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400" b="0" i="1" strike="noStrike" spc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sz="1600" b="0" i="1" strike="noStrike" spc="0">
              <a:latin typeface="Arial"/>
            </a:endParaRPr>
          </a:p>
        </p:txBody>
      </p:sp>
      <p:sp>
        <p:nvSpPr>
          <p:cNvPr id="878081226" name="Rectangle 16"/>
          <p:cNvSpPr/>
          <p:nvPr/>
        </p:nvSpPr>
        <p:spPr bwMode="auto">
          <a:xfrm>
            <a:off x="93421" y="3455071"/>
            <a:ext cx="2346431" cy="11218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1908973725" name="Image 3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696400" y="1663199"/>
            <a:ext cx="1939333" cy="1853353"/>
          </a:xfrm>
          <a:prstGeom prst="rect">
            <a:avLst/>
          </a:prstGeom>
        </p:spPr>
      </p:pic>
      <p:cxnSp>
        <p:nvCxnSpPr>
          <p:cNvPr id="268701017" name="Connecteur droit 2"/>
          <p:cNvCxnSpPr/>
          <p:nvPr/>
        </p:nvCxnSpPr>
        <p:spPr bwMode="auto">
          <a:xfrm flipV="1">
            <a:off x="6879412" y="1129167"/>
            <a:ext cx="0" cy="1028661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801541" name="Connecteur droit 17"/>
          <p:cNvCxnSpPr/>
          <p:nvPr/>
        </p:nvCxnSpPr>
        <p:spPr bwMode="auto">
          <a:xfrm flipV="1">
            <a:off x="6841585" y="1115004"/>
            <a:ext cx="2396041" cy="14445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0420895" name="Connecteur droit 19"/>
          <p:cNvCxnSpPr/>
          <p:nvPr/>
        </p:nvCxnSpPr>
        <p:spPr bwMode="auto">
          <a:xfrm flipV="1">
            <a:off x="9237626" y="1129167"/>
            <a:ext cx="0" cy="1683567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369186" name="Connecteur droit 21"/>
          <p:cNvCxnSpPr/>
          <p:nvPr/>
        </p:nvCxnSpPr>
        <p:spPr bwMode="auto">
          <a:xfrm flipV="1">
            <a:off x="9237626" y="2812734"/>
            <a:ext cx="1258797" cy="5075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5566025" name="ZoneTexte 10"/>
          <p:cNvSpPr txBox="1"/>
          <p:nvPr/>
        </p:nvSpPr>
        <p:spPr bwMode="auto">
          <a:xfrm>
            <a:off x="6944028" y="784041"/>
            <a:ext cx="236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>
                <a:solidFill>
                  <a:schemeClr val="accent6">
                    <a:lumMod val="60000"/>
                    <a:lumOff val="40000"/>
                  </a:schemeClr>
                </a:solidFill>
              </a:rPr>
              <a:t>Passage par le SWITH</a:t>
            </a:r>
            <a:endParaRPr/>
          </a:p>
        </p:txBody>
      </p:sp>
      <p:sp>
        <p:nvSpPr>
          <p:cNvPr id="1331086681" name="ZoneTexte 12"/>
          <p:cNvSpPr txBox="1"/>
          <p:nvPr/>
        </p:nvSpPr>
        <p:spPr bwMode="auto">
          <a:xfrm>
            <a:off x="10322450" y="3782679"/>
            <a:ext cx="100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/>
              <a:t>M221</a:t>
            </a:r>
            <a:endParaRPr/>
          </a:p>
        </p:txBody>
      </p:sp>
      <p:sp>
        <p:nvSpPr>
          <p:cNvPr id="339332038" name="Rectangle 14"/>
          <p:cNvSpPr/>
          <p:nvPr/>
        </p:nvSpPr>
        <p:spPr bwMode="auto">
          <a:xfrm>
            <a:off x="10270022" y="3775947"/>
            <a:ext cx="844516" cy="3600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72745785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20</a:t>
            </a:fld>
            <a:endParaRPr lang="ru-RU"/>
          </a:p>
        </p:txBody>
      </p:sp>
      <p:cxnSp>
        <p:nvCxnSpPr>
          <p:cNvPr id="1937835103" name="Connecteur droit 4"/>
          <p:cNvCxnSpPr/>
          <p:nvPr/>
        </p:nvCxnSpPr>
        <p:spPr bwMode="auto">
          <a:xfrm flipH="1">
            <a:off x="6073978" y="2737517"/>
            <a:ext cx="8054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535345" name="Connecteur droit 24"/>
          <p:cNvCxnSpPr/>
          <p:nvPr/>
        </p:nvCxnSpPr>
        <p:spPr bwMode="auto">
          <a:xfrm>
            <a:off x="6073978" y="2157828"/>
            <a:ext cx="0" cy="579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9554153" name="Connecteur droit 25"/>
          <p:cNvCxnSpPr/>
          <p:nvPr/>
        </p:nvCxnSpPr>
        <p:spPr bwMode="auto">
          <a:xfrm flipV="1">
            <a:off x="6073978" y="822903"/>
            <a:ext cx="22021" cy="1468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35300" name="Connecteur droit avec flèche 22"/>
          <p:cNvCxnSpPr/>
          <p:nvPr/>
        </p:nvCxnSpPr>
        <p:spPr bwMode="auto">
          <a:xfrm flipH="1">
            <a:off x="4364926" y="822903"/>
            <a:ext cx="17090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347039" name="ZoneTexte 26"/>
          <p:cNvSpPr txBox="1"/>
          <p:nvPr/>
        </p:nvSpPr>
        <p:spPr bwMode="auto">
          <a:xfrm>
            <a:off x="4087905" y="867557"/>
            <a:ext cx="1997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/>
              <a:t>Alimentation 24 V continue /4A</a:t>
            </a:r>
            <a:endParaRPr/>
          </a:p>
        </p:txBody>
      </p:sp>
      <p:pic>
        <p:nvPicPr>
          <p:cNvPr id="1910501024" name="Image 37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  <p:pic>
        <p:nvPicPr>
          <p:cNvPr id="1969435795" name="Image 5"/>
          <p:cNvPicPr>
            <a:picLocks noChangeAspect="1"/>
          </p:cNvPicPr>
          <p:nvPr/>
        </p:nvPicPr>
        <p:blipFill>
          <a:blip r:embed="rId8"/>
          <a:srcRect r="71927"/>
          <a:stretch/>
        </p:blipFill>
        <p:spPr bwMode="auto">
          <a:xfrm>
            <a:off x="2938147" y="3666789"/>
            <a:ext cx="1966597" cy="28900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923609350" name="Connecteur droit avec flèche 27"/>
          <p:cNvCxnSpPr/>
          <p:nvPr/>
        </p:nvCxnSpPr>
        <p:spPr bwMode="auto">
          <a:xfrm flipV="1">
            <a:off x="4967457" y="3455071"/>
            <a:ext cx="1509238" cy="512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2362499" name="ZoneTexte 30"/>
          <p:cNvSpPr txBox="1"/>
          <p:nvPr/>
        </p:nvSpPr>
        <p:spPr bwMode="auto">
          <a:xfrm>
            <a:off x="5375919" y="5949280"/>
            <a:ext cx="551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/>
              <a:t>*For the configuration of the column, you must first have configured the IO-Link master on </a:t>
            </a:r>
            <a:r>
              <a:rPr lang="en-US" dirty="0" err="1"/>
              <a:t>LRDevice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017061391" name="Image 31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03557" y="5513049"/>
            <a:ext cx="1236365" cy="1236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4396762" name="Imag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165286" y="1717759"/>
            <a:ext cx="2298468" cy="2282771"/>
          </a:xfrm>
          <a:prstGeom prst="rect">
            <a:avLst/>
          </a:prstGeom>
        </p:spPr>
      </p:pic>
      <p:pic>
        <p:nvPicPr>
          <p:cNvPr id="989944486" name="Image 50488152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656372" y="610921"/>
            <a:ext cx="1898119" cy="4173019"/>
          </a:xfrm>
          <a:prstGeom prst="rect">
            <a:avLst/>
          </a:prstGeom>
        </p:spPr>
      </p:pic>
      <p:sp>
        <p:nvSpPr>
          <p:cNvPr id="801866200" name="ZoneTexte 246319515"/>
          <p:cNvSpPr txBox="1"/>
          <p:nvPr/>
        </p:nvSpPr>
        <p:spPr bwMode="auto">
          <a:xfrm>
            <a:off x="42106" y="3144104"/>
            <a:ext cx="182988" cy="36579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067332717" name="ZoneTexte 621817429"/>
          <p:cNvSpPr txBox="1"/>
          <p:nvPr/>
        </p:nvSpPr>
        <p:spPr bwMode="auto">
          <a:xfrm>
            <a:off x="3010993" y="0"/>
            <a:ext cx="5954076" cy="37414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/>
              <a:t>Remonter du schémas électrique depuis la colonne lumineuse</a:t>
            </a:r>
            <a:endParaRPr/>
          </a:p>
        </p:txBody>
      </p:sp>
      <p:sp>
        <p:nvSpPr>
          <p:cNvPr id="1959024069" name="Rectangle 1780214962"/>
          <p:cNvSpPr/>
          <p:nvPr/>
        </p:nvSpPr>
        <p:spPr bwMode="auto">
          <a:xfrm>
            <a:off x="9500175" y="1041159"/>
            <a:ext cx="2245111" cy="3236576"/>
          </a:xfrm>
          <a:prstGeom prst="rect">
            <a:avLst/>
          </a:prstGeom>
          <a:solidFill>
            <a:srgbClr val="FF0000">
              <a:alpha val="5000"/>
            </a:srgbClr>
          </a:solidFill>
          <a:ln w="1904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446614748" name="ZoneTexte 187662983"/>
          <p:cNvSpPr txBox="1"/>
          <p:nvPr/>
        </p:nvSpPr>
        <p:spPr bwMode="auto">
          <a:xfrm>
            <a:off x="9290582" y="792308"/>
            <a:ext cx="2664295" cy="24885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000" dirty="0">
                <a:latin typeface="3ds Light"/>
                <a:ea typeface="3ds Light"/>
                <a:cs typeface="3ds Light"/>
              </a:rPr>
              <a:t>Light column on X3 of the IO Link master</a:t>
            </a:r>
            <a:endParaRPr dirty="0"/>
          </a:p>
        </p:txBody>
      </p:sp>
      <p:cxnSp>
        <p:nvCxnSpPr>
          <p:cNvPr id="732432483" name="Connecteur droit 1"/>
          <p:cNvCxnSpPr/>
          <p:nvPr/>
        </p:nvCxnSpPr>
        <p:spPr bwMode="auto">
          <a:xfrm flipH="1">
            <a:off x="8551949" y="2668575"/>
            <a:ext cx="82624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0956409" name="Rectangle 1471904763"/>
          <p:cNvSpPr/>
          <p:nvPr/>
        </p:nvSpPr>
        <p:spPr bwMode="auto">
          <a:xfrm>
            <a:off x="6158169" y="1240856"/>
            <a:ext cx="2245110" cy="3236575"/>
          </a:xfrm>
          <a:prstGeom prst="rect">
            <a:avLst/>
          </a:prstGeom>
          <a:solidFill>
            <a:srgbClr val="FF0000">
              <a:alpha val="5000"/>
            </a:srgbClr>
          </a:solidFill>
          <a:ln w="1904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340756528" name="ZoneTexte 1765946581"/>
          <p:cNvSpPr txBox="1"/>
          <p:nvPr/>
        </p:nvSpPr>
        <p:spPr bwMode="auto">
          <a:xfrm>
            <a:off x="6490888" y="835489"/>
            <a:ext cx="2173148" cy="40536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000" dirty="0">
                <a:latin typeface="3ds Light"/>
                <a:ea typeface="3ds Light"/>
                <a:cs typeface="3ds Light"/>
              </a:rPr>
              <a:t>IO-link master Protected by electronic circuit breaker</a:t>
            </a:r>
            <a:endParaRPr sz="1000" dirty="0">
              <a:latin typeface="3ds Light"/>
              <a:ea typeface="3ds Light"/>
              <a:cs typeface="3ds Light"/>
            </a:endParaRPr>
          </a:p>
        </p:txBody>
      </p:sp>
      <p:pic>
        <p:nvPicPr>
          <p:cNvPr id="1993677244" name="Imag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42317" y="1287481"/>
            <a:ext cx="4860965" cy="31403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42071983" name="Rectangle 15"/>
          <p:cNvSpPr/>
          <p:nvPr/>
        </p:nvSpPr>
        <p:spPr bwMode="auto">
          <a:xfrm>
            <a:off x="221454" y="1287480"/>
            <a:ext cx="4891903" cy="3140393"/>
          </a:xfrm>
          <a:prstGeom prst="rect">
            <a:avLst/>
          </a:prstGeom>
          <a:solidFill>
            <a:srgbClr val="FF0000">
              <a:alpha val="5000"/>
            </a:srgbClr>
          </a:solidFill>
          <a:ln w="1904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577736309" name="ZoneTexte 11"/>
          <p:cNvSpPr txBox="1"/>
          <p:nvPr/>
        </p:nvSpPr>
        <p:spPr bwMode="auto">
          <a:xfrm>
            <a:off x="3431704" y="60932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fr-FR"/>
          </a:p>
        </p:txBody>
      </p:sp>
      <p:sp>
        <p:nvSpPr>
          <p:cNvPr id="1015037045" name="ZoneTexte 2"/>
          <p:cNvSpPr txBox="1"/>
          <p:nvPr/>
        </p:nvSpPr>
        <p:spPr bwMode="auto">
          <a:xfrm>
            <a:off x="1271464" y="529836"/>
            <a:ext cx="3633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b="1" dirty="0"/>
              <a:t>Upstream of the electronic circuit breaker there are:
230/24V transformer;
The 4A Q4 circuit breaker;
The inter-disconnector.</a:t>
            </a:r>
            <a:endParaRPr dirty="0"/>
          </a:p>
        </p:txBody>
      </p:sp>
      <p:sp>
        <p:nvSpPr>
          <p:cNvPr id="876234934" name="Organigramme : Alternative 4"/>
          <p:cNvSpPr/>
          <p:nvPr/>
        </p:nvSpPr>
        <p:spPr bwMode="auto">
          <a:xfrm>
            <a:off x="3239779" y="3039278"/>
            <a:ext cx="191925" cy="209651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/>
              <a:t>1</a:t>
            </a:r>
            <a:endParaRPr/>
          </a:p>
        </p:txBody>
      </p:sp>
      <p:sp>
        <p:nvSpPr>
          <p:cNvPr id="1911085490" name="Organigramme : Alternative 19"/>
          <p:cNvSpPr/>
          <p:nvPr/>
        </p:nvSpPr>
        <p:spPr bwMode="auto">
          <a:xfrm>
            <a:off x="551384" y="2664525"/>
            <a:ext cx="191925" cy="209651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/>
              <a:t>3</a:t>
            </a:r>
            <a:endParaRPr/>
          </a:p>
        </p:txBody>
      </p:sp>
      <p:sp>
        <p:nvSpPr>
          <p:cNvPr id="803543111" name="Organigramme : Alternative 20"/>
          <p:cNvSpPr/>
          <p:nvPr/>
        </p:nvSpPr>
        <p:spPr bwMode="auto">
          <a:xfrm>
            <a:off x="4428095" y="2458923"/>
            <a:ext cx="191925" cy="209651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/>
              <a:t>2</a:t>
            </a:r>
            <a:endParaRPr/>
          </a:p>
        </p:txBody>
      </p:sp>
      <p:cxnSp>
        <p:nvCxnSpPr>
          <p:cNvPr id="1479072325" name="Connecteur droit 6"/>
          <p:cNvCxnSpPr/>
          <p:nvPr/>
        </p:nvCxnSpPr>
        <p:spPr bwMode="auto">
          <a:xfrm flipV="1">
            <a:off x="637509" y="2420888"/>
            <a:ext cx="105800" cy="2142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1519939" name="Connecteur droit 25"/>
          <p:cNvCxnSpPr/>
          <p:nvPr/>
        </p:nvCxnSpPr>
        <p:spPr bwMode="auto">
          <a:xfrm flipH="1" flipV="1">
            <a:off x="3335741" y="3287599"/>
            <a:ext cx="167971" cy="222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510328" name="Connecteur droit 26"/>
          <p:cNvCxnSpPr/>
          <p:nvPr/>
        </p:nvCxnSpPr>
        <p:spPr bwMode="auto">
          <a:xfrm flipV="1">
            <a:off x="4367808" y="2697432"/>
            <a:ext cx="166087" cy="176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536185" name="Connecteur droit 32"/>
          <p:cNvCxnSpPr/>
          <p:nvPr/>
        </p:nvCxnSpPr>
        <p:spPr bwMode="auto">
          <a:xfrm flipH="1">
            <a:off x="5161791" y="2697431"/>
            <a:ext cx="82624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8093064" name="ZoneTexte 23"/>
          <p:cNvSpPr txBox="1"/>
          <p:nvPr/>
        </p:nvSpPr>
        <p:spPr bwMode="auto">
          <a:xfrm>
            <a:off x="9500175" y="4725323"/>
            <a:ext cx="2298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The light tower is plugged into the IO-Link port rated X3</a:t>
            </a:r>
            <a:endParaRPr dirty="0"/>
          </a:p>
        </p:txBody>
      </p:sp>
      <p:sp>
        <p:nvSpPr>
          <p:cNvPr id="1650724605" name="ZoneTexte 34"/>
          <p:cNvSpPr txBox="1"/>
          <p:nvPr/>
        </p:nvSpPr>
        <p:spPr bwMode="auto">
          <a:xfrm>
            <a:off x="6283970" y="4845124"/>
            <a:ext cx="2119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The electronic circuit breaker is set to the 24V/4A position</a:t>
            </a:r>
            <a:endParaRPr dirty="0"/>
          </a:p>
        </p:txBody>
      </p:sp>
      <p:sp>
        <p:nvSpPr>
          <p:cNvPr id="1710179687" name="Espace réservé du numéro de diapositive 2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21</a:t>
            </a:fld>
            <a:endParaRPr lang="ru-RU"/>
          </a:p>
        </p:txBody>
      </p:sp>
      <p:pic>
        <p:nvPicPr>
          <p:cNvPr id="89045525" name="Image 3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  <p:pic>
        <p:nvPicPr>
          <p:cNvPr id="939252717" name="Image 37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8503358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22</a:t>
            </a:fld>
            <a:endParaRPr lang="ru-RU"/>
          </a:p>
        </p:txBody>
      </p:sp>
      <p:pic>
        <p:nvPicPr>
          <p:cNvPr id="410652538" name="Image 4"/>
          <p:cNvPicPr/>
          <p:nvPr/>
        </p:nvPicPr>
        <p:blipFill>
          <a:blip r:embed="rId3"/>
          <a:stretch/>
        </p:blipFill>
        <p:spPr bwMode="auto">
          <a:xfrm>
            <a:off x="0" y="1"/>
            <a:ext cx="121870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064068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23</a:t>
            </a:fld>
            <a:endParaRPr lang="ru-RU"/>
          </a:p>
        </p:txBody>
      </p:sp>
      <p:sp>
        <p:nvSpPr>
          <p:cNvPr id="1386821435" name="ZoneTexte 4"/>
          <p:cNvSpPr txBox="1"/>
          <p:nvPr/>
        </p:nvSpPr>
        <p:spPr bwMode="auto">
          <a:xfrm>
            <a:off x="4727848" y="-1883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/>
              <a:t>Configuration sur LRDEVICE</a:t>
            </a:r>
            <a:endParaRPr/>
          </a:p>
        </p:txBody>
      </p:sp>
      <p:pic>
        <p:nvPicPr>
          <p:cNvPr id="761835473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9336" y="850817"/>
            <a:ext cx="5040560" cy="5487276"/>
          </a:xfrm>
          <a:prstGeom prst="rect">
            <a:avLst/>
          </a:prstGeom>
        </p:spPr>
      </p:pic>
      <p:sp>
        <p:nvSpPr>
          <p:cNvPr id="711501698" name="ZoneTexte 7"/>
          <p:cNvSpPr txBox="1"/>
          <p:nvPr/>
        </p:nvSpPr>
        <p:spPr bwMode="auto">
          <a:xfrm>
            <a:off x="6168008" y="764704"/>
            <a:ext cx="5904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/>
              <a:t>Before setting up the machine, we chose the </a:t>
            </a:r>
            <a:r>
              <a:rPr lang="en-US" dirty="0" err="1"/>
              <a:t>colours</a:t>
            </a:r>
            <a:r>
              <a:rPr lang="en-US" dirty="0"/>
              <a:t>:
CL Orange: "Manu Mode" / 35(10)
Solid Green: "Auto Mode" / 2(10)
Green CL: "</a:t>
            </a:r>
            <a:r>
              <a:rPr lang="en-US" dirty="0" err="1"/>
              <a:t>init</a:t>
            </a:r>
            <a:r>
              <a:rPr lang="en-US" dirty="0"/>
              <a:t>" / 34(10)
Rouge CL: "judgment in court" / 33(10)
CL blue: "operator intervention" / 36(10) = 00100100(2)</a:t>
            </a:r>
            <a:endParaRPr lang="fr-FR" dirty="0"/>
          </a:p>
        </p:txBody>
      </p:sp>
      <p:pic>
        <p:nvPicPr>
          <p:cNvPr id="603995713" name="Imag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549825" y="4856931"/>
            <a:ext cx="1236365" cy="1236365"/>
          </a:xfrm>
          <a:prstGeom prst="rect">
            <a:avLst/>
          </a:prstGeom>
        </p:spPr>
      </p:pic>
      <p:pic>
        <p:nvPicPr>
          <p:cNvPr id="1115632456" name="Image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82009675" name="Image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sp>
        <p:nvSpPr>
          <p:cNvPr id="1944919068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24</a:t>
            </a:fld>
            <a:endParaRPr lang="ru-RU"/>
          </a:p>
        </p:txBody>
      </p:sp>
      <p:sp>
        <p:nvSpPr>
          <p:cNvPr id="1347792986" name="Titre 1"/>
          <p:cNvSpPr>
            <a:spLocks noGrp="1"/>
          </p:cNvSpPr>
          <p:nvPr>
            <p:ph type="title"/>
          </p:nvPr>
        </p:nvSpPr>
        <p:spPr bwMode="auto">
          <a:xfrm>
            <a:off x="3755740" y="-19769"/>
            <a:ext cx="4680520" cy="39228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 sz="2000"/>
              <a:t>La colonne lumineuse et So- machine basic</a:t>
            </a:r>
            <a:endParaRPr/>
          </a:p>
        </p:txBody>
      </p:sp>
      <p:pic>
        <p:nvPicPr>
          <p:cNvPr id="1234237639" name="Imag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0452" y="548680"/>
            <a:ext cx="5400600" cy="6060284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sp>
        <p:nvSpPr>
          <p:cNvPr id="1447773936" name="ZoneTexte 7"/>
          <p:cNvSpPr txBox="1"/>
          <p:nvPr/>
        </p:nvSpPr>
        <p:spPr bwMode="auto">
          <a:xfrm>
            <a:off x="6424877" y="668164"/>
            <a:ext cx="4896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/>
              <a:t>Bloc compares. (DRO)
This block that allows the light column to know which color/sound to display/emit.
The light column reads the word MW600
And in relation to the bit values that will be written, the column will display such and such a color (fixed or flashing)/a sound (with a configurable frequency)</a:t>
            </a:r>
            <a:endParaRPr dirty="0"/>
          </a:p>
        </p:txBody>
      </p:sp>
      <p:sp>
        <p:nvSpPr>
          <p:cNvPr id="233500980" name="ZoneTexte 8"/>
          <p:cNvSpPr txBox="1"/>
          <p:nvPr/>
        </p:nvSpPr>
        <p:spPr bwMode="auto">
          <a:xfrm>
            <a:off x="6424877" y="2779693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Bit value that changes with respect to the chosen bytes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44963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25</a:t>
            </a:fld>
            <a:endParaRPr lang="ru-RU"/>
          </a:p>
        </p:txBody>
      </p:sp>
      <p:sp>
        <p:nvSpPr>
          <p:cNvPr id="1541402227" name="ZoneTexte 4"/>
          <p:cNvSpPr txBox="1"/>
          <p:nvPr/>
        </p:nvSpPr>
        <p:spPr bwMode="auto">
          <a:xfrm>
            <a:off x="4547828" y="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/>
              <a:t>Lien grafcet-colonne lumineuse</a:t>
            </a:r>
            <a:endParaRPr/>
          </a:p>
        </p:txBody>
      </p:sp>
      <p:pic>
        <p:nvPicPr>
          <p:cNvPr id="1540591430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19141" y="892205"/>
            <a:ext cx="7680968" cy="3953439"/>
          </a:xfrm>
          <a:prstGeom prst="rect">
            <a:avLst/>
          </a:prstGeom>
        </p:spPr>
      </p:pic>
      <p:sp>
        <p:nvSpPr>
          <p:cNvPr id="1917521456" name="Rectangle 7"/>
          <p:cNvSpPr/>
          <p:nvPr/>
        </p:nvSpPr>
        <p:spPr bwMode="auto">
          <a:xfrm>
            <a:off x="2063552" y="2754380"/>
            <a:ext cx="1584175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46179922" name="Rectangle 8"/>
          <p:cNvSpPr/>
          <p:nvPr/>
        </p:nvSpPr>
        <p:spPr bwMode="auto">
          <a:xfrm>
            <a:off x="695400" y="4082153"/>
            <a:ext cx="1584175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351696454" name="Connecteur droit 10"/>
          <p:cNvCxnSpPr>
            <a:stCxn id="1846179922" idx="2"/>
          </p:cNvCxnSpPr>
          <p:nvPr/>
        </p:nvCxnSpPr>
        <p:spPr bwMode="auto">
          <a:xfrm>
            <a:off x="1487488" y="4802233"/>
            <a:ext cx="504056" cy="566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9816822" name="Connecteur droit 11"/>
          <p:cNvCxnSpPr/>
          <p:nvPr/>
        </p:nvCxnSpPr>
        <p:spPr bwMode="auto">
          <a:xfrm>
            <a:off x="3388804" y="3472713"/>
            <a:ext cx="2995228" cy="14684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5572916" name="ZoneTexte 14"/>
          <p:cNvSpPr txBox="1"/>
          <p:nvPr/>
        </p:nvSpPr>
        <p:spPr bwMode="auto">
          <a:xfrm>
            <a:off x="-35272" y="5409214"/>
            <a:ext cx="5750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Step X16 = write to the register 600 a value of 36 in base 10 (decimal)</a:t>
            </a:r>
            <a:endParaRPr dirty="0"/>
          </a:p>
        </p:txBody>
      </p:sp>
      <p:sp>
        <p:nvSpPr>
          <p:cNvPr id="1780283438" name="ZoneTexte 15"/>
          <p:cNvSpPr txBox="1"/>
          <p:nvPr/>
        </p:nvSpPr>
        <p:spPr bwMode="auto">
          <a:xfrm>
            <a:off x="5545265" y="499894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Step X14 = write to the 600 register the value 2(10)</a:t>
            </a:r>
            <a:endParaRPr dirty="0"/>
          </a:p>
        </p:txBody>
      </p:sp>
      <p:pic>
        <p:nvPicPr>
          <p:cNvPr id="1164692413" name="Imag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0220326" name="Titre 1"/>
          <p:cNvSpPr>
            <a:spLocks noGrp="1"/>
          </p:cNvSpPr>
          <p:nvPr>
            <p:ph type="title"/>
          </p:nvPr>
        </p:nvSpPr>
        <p:spPr bwMode="auto">
          <a:xfrm>
            <a:off x="5627948" y="44624"/>
            <a:ext cx="936104" cy="41026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 sz="2000"/>
              <a:t>Finalité</a:t>
            </a:r>
            <a:endParaRPr/>
          </a:p>
        </p:txBody>
      </p:sp>
      <p:sp>
        <p:nvSpPr>
          <p:cNvPr id="1522980620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26</a:t>
            </a:fld>
            <a:endParaRPr lang="ru-RU"/>
          </a:p>
        </p:txBody>
      </p:sp>
      <p:pic>
        <p:nvPicPr>
          <p:cNvPr id="701704209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372461" y="1636598"/>
            <a:ext cx="1805777" cy="2173326"/>
          </a:xfrm>
          <a:prstGeom prst="rect">
            <a:avLst/>
          </a:prstGeom>
        </p:spPr>
      </p:pic>
      <p:pic>
        <p:nvPicPr>
          <p:cNvPr id="851886357" name="Imag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20726" y="1430006"/>
            <a:ext cx="1095642" cy="2824025"/>
          </a:xfrm>
          <a:prstGeom prst="rect">
            <a:avLst/>
          </a:prstGeom>
        </p:spPr>
      </p:pic>
      <p:pic>
        <p:nvPicPr>
          <p:cNvPr id="136422876" name="Image 3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179" y="1636598"/>
            <a:ext cx="2617470" cy="2501425"/>
          </a:xfrm>
          <a:prstGeom prst="rect">
            <a:avLst/>
          </a:prstGeom>
        </p:spPr>
      </p:pic>
      <p:cxnSp>
        <p:nvCxnSpPr>
          <p:cNvPr id="799466793" name="Connecteur droit 8"/>
          <p:cNvCxnSpPr/>
          <p:nvPr/>
        </p:nvCxnSpPr>
        <p:spPr bwMode="auto">
          <a:xfrm>
            <a:off x="7032644" y="3019122"/>
            <a:ext cx="302210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862310" name="Connecteur droit 9"/>
          <p:cNvCxnSpPr/>
          <p:nvPr/>
        </p:nvCxnSpPr>
        <p:spPr bwMode="auto">
          <a:xfrm>
            <a:off x="2784172" y="3019122"/>
            <a:ext cx="259228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070890" name="ZoneTexte 13"/>
          <p:cNvSpPr txBox="1"/>
          <p:nvPr/>
        </p:nvSpPr>
        <p:spPr bwMode="auto">
          <a:xfrm>
            <a:off x="335900" y="4254031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The M221 with respect to the steps of the graph will send a value in binary...</a:t>
            </a:r>
            <a:endParaRPr dirty="0"/>
          </a:p>
        </p:txBody>
      </p:sp>
      <p:sp>
        <p:nvSpPr>
          <p:cNvPr id="1434505710" name="ZoneTexte 14"/>
          <p:cNvSpPr txBox="1"/>
          <p:nvPr/>
        </p:nvSpPr>
        <p:spPr bwMode="auto">
          <a:xfrm>
            <a:off x="2790210" y="2594909"/>
            <a:ext cx="3050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… By the switch in </a:t>
            </a:r>
            <a:r>
              <a:rPr lang="en-US" sz="1400" dirty="0" err="1"/>
              <a:t>modbus</a:t>
            </a:r>
            <a:r>
              <a:rPr lang="en-US" sz="1400" dirty="0"/>
              <a:t> TCP...</a:t>
            </a:r>
            <a:endParaRPr dirty="0"/>
          </a:p>
        </p:txBody>
      </p:sp>
      <p:sp>
        <p:nvSpPr>
          <p:cNvPr id="321778476" name="ZoneTexte 15"/>
          <p:cNvSpPr txBox="1"/>
          <p:nvPr/>
        </p:nvSpPr>
        <p:spPr bwMode="auto">
          <a:xfrm>
            <a:off x="4620376" y="4453010"/>
            <a:ext cx="3096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The IO-Link master will convert the value to decimal and write it to the 600 register</a:t>
            </a:r>
            <a:endParaRPr dirty="0"/>
          </a:p>
        </p:txBody>
      </p:sp>
      <p:sp>
        <p:nvSpPr>
          <p:cNvPr id="8407718" name="ZoneTexte 16"/>
          <p:cNvSpPr txBox="1"/>
          <p:nvPr/>
        </p:nvSpPr>
        <p:spPr bwMode="auto">
          <a:xfrm>
            <a:off x="9743149" y="3788203"/>
            <a:ext cx="2743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The light column will read the value on the register 600 and will display the desired color</a:t>
            </a:r>
            <a:endParaRPr dirty="0"/>
          </a:p>
        </p:txBody>
      </p:sp>
      <p:sp>
        <p:nvSpPr>
          <p:cNvPr id="2136714989" name="ZoneTexte 17"/>
          <p:cNvSpPr txBox="1"/>
          <p:nvPr/>
        </p:nvSpPr>
        <p:spPr bwMode="auto">
          <a:xfrm>
            <a:off x="7161786" y="2648531"/>
            <a:ext cx="321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Word transfer via IO-Link cabling</a:t>
            </a:r>
            <a:endParaRPr dirty="0"/>
          </a:p>
        </p:txBody>
      </p:sp>
      <p:pic>
        <p:nvPicPr>
          <p:cNvPr id="1352865348" name="Image 1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087681" y="5095395"/>
            <a:ext cx="1236365" cy="1236365"/>
          </a:xfrm>
          <a:prstGeom prst="rect">
            <a:avLst/>
          </a:prstGeom>
        </p:spPr>
      </p:pic>
      <p:pic>
        <p:nvPicPr>
          <p:cNvPr id="859180957" name="Image 7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95401" y="5938622"/>
            <a:ext cx="2110656" cy="646226"/>
          </a:xfrm>
          <a:prstGeom prst="rect">
            <a:avLst/>
          </a:prstGeom>
        </p:spPr>
      </p:pic>
      <p:pic>
        <p:nvPicPr>
          <p:cNvPr id="1066974223" name="Image 19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73988435" name="Image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368756" y="4839061"/>
            <a:ext cx="4183482" cy="1961653"/>
          </a:xfrm>
          <a:prstGeom prst="rect">
            <a:avLst/>
          </a:prstGeom>
        </p:spPr>
      </p:pic>
      <p:pic>
        <p:nvPicPr>
          <p:cNvPr id="308294942" name="Image 1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616690" y="549789"/>
            <a:ext cx="2993031" cy="2959718"/>
          </a:xfrm>
          <a:prstGeom prst="rect">
            <a:avLst/>
          </a:prstGeom>
        </p:spPr>
      </p:pic>
      <p:sp>
        <p:nvSpPr>
          <p:cNvPr id="958764811" name="Заголовок 1"/>
          <p:cNvSpPr>
            <a:spLocks noGrp="1"/>
          </p:cNvSpPr>
          <p:nvPr>
            <p:ph type="title"/>
          </p:nvPr>
        </p:nvSpPr>
        <p:spPr bwMode="auto">
          <a:xfrm>
            <a:off x="4838781" y="2133"/>
            <a:ext cx="6258853" cy="36455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sz="2400"/>
              <a:t>Solution Fixation de la colonne lumineuse</a:t>
            </a:r>
          </a:p>
        </p:txBody>
      </p:sp>
      <p:sp>
        <p:nvSpPr>
          <p:cNvPr id="842894254" name="Rectangle 1009554483"/>
          <p:cNvSpPr/>
          <p:nvPr/>
        </p:nvSpPr>
        <p:spPr bwMode="auto">
          <a:xfrm>
            <a:off x="7241110" y="4861724"/>
            <a:ext cx="4438774" cy="191783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538669062" name="ZoneTexte 1018165515"/>
          <p:cNvSpPr txBox="1"/>
          <p:nvPr/>
        </p:nvSpPr>
        <p:spPr bwMode="auto">
          <a:xfrm>
            <a:off x="8158957" y="4586235"/>
            <a:ext cx="2803350" cy="28020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sz="1200" dirty="0" err="1">
                <a:latin typeface="BankGothic Lt BT"/>
              </a:rPr>
              <a:t>Mounting</a:t>
            </a:r>
            <a:r>
              <a:rPr lang="fr-FR" sz="1200" dirty="0">
                <a:latin typeface="BankGothic Lt BT"/>
              </a:rPr>
              <a:t> </a:t>
            </a:r>
            <a:r>
              <a:rPr lang="fr-FR" sz="1200" dirty="0" err="1">
                <a:latin typeface="BankGothic Lt BT"/>
              </a:rPr>
              <a:t>bracket</a:t>
            </a:r>
            <a:r>
              <a:rPr lang="fr-FR" sz="1200" dirty="0">
                <a:latin typeface="BankGothic Lt BT"/>
              </a:rPr>
              <a:t> (E30421)</a:t>
            </a:r>
            <a:endParaRPr dirty="0"/>
          </a:p>
        </p:txBody>
      </p:sp>
      <p:pic>
        <p:nvPicPr>
          <p:cNvPr id="1808587283" name="Image 1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6401" y="4221087"/>
            <a:ext cx="4693791" cy="25858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62007745" name="Zone de texte 46"/>
          <p:cNvSpPr txBox="1"/>
          <p:nvPr/>
        </p:nvSpPr>
        <p:spPr bwMode="auto">
          <a:xfrm>
            <a:off x="10576126" y="1566696"/>
            <a:ext cx="1210945" cy="699135"/>
          </a:xfrm>
          <a:prstGeom prst="rect">
            <a:avLst/>
          </a:prstGeom>
          <a:noFill/>
          <a:ln w="6350">
            <a:noFill/>
          </a:ln>
        </p:spPr>
        <p:txBody>
          <a:bodyPr vert="horz" wrap="square" lIns="91440" tIns="45720" rIns="91440" bIns="45720" numCol="1" spcCol="0" rtlCol="0" fromWordArt="0" anchor="t" anchorCtr="0" forceAA="0" compatLnSpc="0"/>
          <a:lstStyle/>
          <a:p>
            <a:pPr algn="r">
              <a:lnSpc>
                <a:spcPct val="114999"/>
              </a:lnSpc>
              <a:spcAft>
                <a:spcPts val="1000"/>
              </a:spcAft>
              <a:defRPr/>
            </a:pPr>
            <a:r>
              <a:rPr lang="fr-FR" sz="1200" dirty="0">
                <a:latin typeface="3ds Light"/>
                <a:ea typeface="3ds Light"/>
                <a:cs typeface="3ds Light"/>
              </a:rPr>
              <a:t>BOSH profile
30X30</a:t>
            </a:r>
            <a:endParaRPr lang="fr-FR" sz="1100" dirty="0">
              <a:latin typeface="Arial"/>
              <a:ea typeface="Arial"/>
              <a:cs typeface="Times New Roman"/>
            </a:endParaRPr>
          </a:p>
        </p:txBody>
      </p:sp>
      <p:cxnSp>
        <p:nvCxnSpPr>
          <p:cNvPr id="222191721" name="Connecteur droit 4"/>
          <p:cNvCxnSpPr/>
          <p:nvPr/>
        </p:nvCxnSpPr>
        <p:spPr bwMode="auto">
          <a:xfrm flipH="1">
            <a:off x="10272463" y="1996276"/>
            <a:ext cx="864096" cy="340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3609979" name="Zone de texte 48"/>
          <p:cNvSpPr txBox="1"/>
          <p:nvPr/>
        </p:nvSpPr>
        <p:spPr bwMode="auto">
          <a:xfrm>
            <a:off x="6594326" y="3692604"/>
            <a:ext cx="2171700" cy="462280"/>
          </a:xfrm>
          <a:prstGeom prst="rect">
            <a:avLst/>
          </a:prstGeom>
          <a:noFill/>
          <a:ln w="6350">
            <a:noFill/>
          </a:ln>
        </p:spPr>
        <p:txBody>
          <a:bodyPr vert="horz" wrap="square" lIns="91440" tIns="45720" rIns="91440" bIns="45720" numCol="1" spcCol="0" rtlCol="0" fromWordArt="0" anchor="t" anchorCtr="0" forceAA="0" compatLnSpc="0"/>
          <a:lstStyle/>
          <a:p>
            <a:pPr>
              <a:lnSpc>
                <a:spcPct val="114999"/>
              </a:lnSpc>
              <a:spcAft>
                <a:spcPts val="1000"/>
              </a:spcAft>
              <a:defRPr/>
            </a:pPr>
            <a:r>
              <a:rPr lang="fr-FR" sz="1200" dirty="0" err="1">
                <a:latin typeface="3ds Light"/>
                <a:ea typeface="3ds Light"/>
                <a:cs typeface="3ds Light"/>
              </a:rPr>
              <a:t>Column</a:t>
            </a:r>
            <a:r>
              <a:rPr lang="fr-FR" sz="1200" dirty="0">
                <a:latin typeface="3ds Light"/>
                <a:ea typeface="3ds Light"/>
                <a:cs typeface="3ds Light"/>
              </a:rPr>
              <a:t> light DV2131</a:t>
            </a:r>
            <a:endParaRPr lang="fr-FR" sz="1100" dirty="0">
              <a:latin typeface="Arial"/>
              <a:ea typeface="Arial"/>
              <a:cs typeface="Times New Roman"/>
            </a:endParaRPr>
          </a:p>
        </p:txBody>
      </p:sp>
      <p:cxnSp>
        <p:nvCxnSpPr>
          <p:cNvPr id="1558300257" name="Connecteur droit 23"/>
          <p:cNvCxnSpPr>
            <a:endCxn id="1043609979" idx="0"/>
          </p:cNvCxnSpPr>
          <p:nvPr/>
        </p:nvCxnSpPr>
        <p:spPr bwMode="auto">
          <a:xfrm flipH="1">
            <a:off x="7680176" y="1566696"/>
            <a:ext cx="576064" cy="2125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6918976" name="Connecteur droit 26"/>
          <p:cNvCxnSpPr/>
          <p:nvPr/>
        </p:nvCxnSpPr>
        <p:spPr bwMode="auto">
          <a:xfrm>
            <a:off x="9335964" y="2818455"/>
            <a:ext cx="563599" cy="15956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0958945" name="Organigramme : Procédé 28"/>
          <p:cNvSpPr/>
          <p:nvPr/>
        </p:nvSpPr>
        <p:spPr bwMode="auto">
          <a:xfrm>
            <a:off x="978392" y="29736"/>
            <a:ext cx="2993031" cy="3984691"/>
          </a:xfrm>
          <a:prstGeom prst="flowChartProcess">
            <a:avLst/>
          </a:prstGeom>
          <a:solidFill>
            <a:schemeClr val="bg2">
              <a:alpha val="30000"/>
            </a:schemeClr>
          </a:solidFill>
          <a:ln w="28575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fr-FR"/>
          </a:p>
        </p:txBody>
      </p:sp>
      <p:pic>
        <p:nvPicPr>
          <p:cNvPr id="720049451" name="Image 2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40927" y="71624"/>
            <a:ext cx="2854598" cy="2953306"/>
          </a:xfrm>
          <a:prstGeom prst="rect">
            <a:avLst/>
          </a:prstGeom>
        </p:spPr>
      </p:pic>
      <p:sp>
        <p:nvSpPr>
          <p:cNvPr id="728530330" name="Zone de texte 44"/>
          <p:cNvSpPr txBox="1"/>
          <p:nvPr/>
        </p:nvSpPr>
        <p:spPr bwMode="auto">
          <a:xfrm>
            <a:off x="1040927" y="3024930"/>
            <a:ext cx="2993031" cy="1086636"/>
          </a:xfrm>
          <a:prstGeom prst="rect">
            <a:avLst/>
          </a:prstGeom>
          <a:noFill/>
          <a:ln w="6350">
            <a:noFill/>
          </a:ln>
        </p:spPr>
        <p:txBody>
          <a:bodyPr vert="horz" wrap="square" lIns="91440" tIns="45720" rIns="91440" bIns="45720" numCol="1" spcCol="0" rtlCol="0" fromWordArt="0" anchor="t" anchorCtr="0" forceAA="0" compatLnSpc="0"/>
          <a:lstStyle/>
          <a:p>
            <a:pPr>
              <a:lnSpc>
                <a:spcPct val="114999"/>
              </a:lnSpc>
              <a:spcAft>
                <a:spcPts val="1000"/>
              </a:spcAft>
              <a:defRPr/>
            </a:pPr>
            <a:r>
              <a:rPr lang="en-US" sz="1000" i="1" dirty="0">
                <a:latin typeface="Arial"/>
                <a:cs typeface="Times New Roman"/>
              </a:rPr>
              <a:t>The fixing of the light column is done by a right-angled hook from IFM.
The support between the fixing and the profile is held in place by means of a screw, two nuts and washers.</a:t>
            </a:r>
            <a:endParaRPr lang="fr-FR" sz="1000" dirty="0">
              <a:latin typeface="Arial"/>
              <a:ea typeface="Arial"/>
              <a:cs typeface="Times New Roman"/>
            </a:endParaRPr>
          </a:p>
        </p:txBody>
      </p:sp>
      <p:cxnSp>
        <p:nvCxnSpPr>
          <p:cNvPr id="2079946576" name="Connecteur droit avec flèche 9"/>
          <p:cNvCxnSpPr/>
          <p:nvPr/>
        </p:nvCxnSpPr>
        <p:spPr bwMode="auto">
          <a:xfrm flipH="1">
            <a:off x="4484450" y="1996276"/>
            <a:ext cx="23632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97931149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27</a:t>
            </a:fld>
            <a:endParaRPr lang="ru-RU"/>
          </a:p>
        </p:txBody>
      </p:sp>
      <p:pic>
        <p:nvPicPr>
          <p:cNvPr id="1079100524" name="Image 17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573911728" name="Image 20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4756890" name="Titre 1"/>
          <p:cNvSpPr>
            <a:spLocks noGrp="1"/>
          </p:cNvSpPr>
          <p:nvPr>
            <p:ph type="title"/>
          </p:nvPr>
        </p:nvSpPr>
        <p:spPr bwMode="auto">
          <a:xfrm>
            <a:off x="4367808" y="1124744"/>
            <a:ext cx="2521496" cy="781968"/>
          </a:xfrm>
        </p:spPr>
        <p:txBody>
          <a:bodyPr/>
          <a:lstStyle/>
          <a:p>
            <a:pPr>
              <a:defRPr/>
            </a:pPr>
            <a:r>
              <a:rPr lang="fr-FR" dirty="0"/>
              <a:t>Le pupitre</a:t>
            </a:r>
            <a:endParaRPr dirty="0"/>
          </a:p>
        </p:txBody>
      </p:sp>
      <p:sp>
        <p:nvSpPr>
          <p:cNvPr id="1518135063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28</a:t>
            </a:fld>
            <a:endParaRPr lang="ru-RU"/>
          </a:p>
        </p:txBody>
      </p:sp>
      <p:pic>
        <p:nvPicPr>
          <p:cNvPr id="1347408322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24707" y="2255256"/>
            <a:ext cx="5463420" cy="40881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83069053" name="Imag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  <p:pic>
        <p:nvPicPr>
          <p:cNvPr id="659584267" name="Imag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23352311" name="Image 94624689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888087" y="1268760"/>
            <a:ext cx="3984313" cy="5155066"/>
          </a:xfrm>
          <a:prstGeom prst="rect">
            <a:avLst/>
          </a:prstGeom>
        </p:spPr>
      </p:pic>
      <p:sp>
        <p:nvSpPr>
          <p:cNvPr id="285289463" name="Заголовок 1"/>
          <p:cNvSpPr>
            <a:spLocks noGrp="1"/>
          </p:cNvSpPr>
          <p:nvPr>
            <p:ph type="title"/>
          </p:nvPr>
        </p:nvSpPr>
        <p:spPr bwMode="auto">
          <a:xfrm>
            <a:off x="4247859" y="21951"/>
            <a:ext cx="3696281" cy="554067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>
              <a:defRPr/>
            </a:pPr>
            <a:r>
              <a:rPr sz="1800" u="none"/>
              <a:t>Positionnement du pupitre sur châssis</a:t>
            </a:r>
          </a:p>
        </p:txBody>
      </p:sp>
      <p:sp>
        <p:nvSpPr>
          <p:cNvPr id="521104606" name="ZoneTexte 3"/>
          <p:cNvSpPr txBox="1"/>
          <p:nvPr/>
        </p:nvSpPr>
        <p:spPr bwMode="auto">
          <a:xfrm>
            <a:off x="153518" y="2593067"/>
            <a:ext cx="4334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1600" dirty="0"/>
              <a:t>The console was positioned so that the operator will have a view of the entire machine:
Operative part;
Light column;
OTB;
IO-Link Master</a:t>
            </a:r>
            <a:endParaRPr dirty="0"/>
          </a:p>
        </p:txBody>
      </p:sp>
      <p:sp>
        <p:nvSpPr>
          <p:cNvPr id="74766752" name="Rectangle 6"/>
          <p:cNvSpPr/>
          <p:nvPr/>
        </p:nvSpPr>
        <p:spPr bwMode="auto">
          <a:xfrm>
            <a:off x="7032104" y="3212976"/>
            <a:ext cx="1296144" cy="755906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804815109" name="Connecteur droit 8"/>
          <p:cNvCxnSpPr/>
          <p:nvPr/>
        </p:nvCxnSpPr>
        <p:spPr bwMode="auto">
          <a:xfrm>
            <a:off x="4642261" y="3356992"/>
            <a:ext cx="2016224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0109764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29</a:t>
            </a:fld>
            <a:endParaRPr lang="ru-RU"/>
          </a:p>
        </p:txBody>
      </p:sp>
      <p:pic>
        <p:nvPicPr>
          <p:cNvPr id="939547904" name="Image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264169687" name="Image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216179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3</a:t>
            </a:fld>
            <a:endParaRPr lang="ru-RU"/>
          </a:p>
        </p:txBody>
      </p:sp>
      <p:graphicFrame>
        <p:nvGraphicFramePr>
          <p:cNvPr id="487279416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29007"/>
              </p:ext>
            </p:extLst>
          </p:nvPr>
        </p:nvGraphicFramePr>
        <p:xfrm>
          <a:off x="1" y="0"/>
          <a:ext cx="12191998" cy="6858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6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8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7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59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7746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 dirty="0"/>
                        <a:t>System </a:t>
                      </a:r>
                      <a:r>
                        <a:rPr lang="fr-FR" sz="1000" dirty="0" err="1"/>
                        <a:t>Functions</a:t>
                      </a:r>
                      <a:endParaRPr lang="fr-FR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Description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PC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PO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Etudiants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Marmande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797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1000" dirty="0"/>
                        <a:t>Making the system mobile
All students participate in the design of the lower chassis</a:t>
                      </a:r>
                      <a:endParaRPr lang="fr-FR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1000" dirty="0"/>
                        <a:t>Function 1
Bringing parts and entering the transfer area
Chassis</a:t>
                      </a:r>
                      <a:endParaRPr lang="fr-FR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Chargeur pièce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Ouverture fermeture Pince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Avancer Pince</a:t>
                      </a:r>
                      <a:endParaRPr/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 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Electric/tire diagram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Sensor Layout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Cabling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Programming</a:t>
                      </a:r>
                      <a:endParaRPr lang="fr-FR" sz="100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Lower Chassis
Define Product
Charger</a:t>
                      </a:r>
                      <a:endParaRPr lang="fr-F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>
                          <a:solidFill>
                            <a:srgbClr val="FF0000"/>
                          </a:solidFill>
                        </a:rPr>
                        <a:t>Alexis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>
                          <a:solidFill>
                            <a:srgbClr val="FF0000"/>
                          </a:solidFill>
                        </a:rPr>
                        <a:t>Antoine</a:t>
                      </a:r>
                      <a:endParaRPr lang="fr-FR" sz="100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27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1000" dirty="0"/>
                        <a:t>Function 2
Moving the Gripper</a:t>
                      </a:r>
                      <a:r>
                        <a:rPr lang="fr-FR" sz="1000" dirty="0"/>
                        <a:t> </a:t>
                      </a:r>
                      <a:endParaRPr lang="fr-FR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-Vérin guidé (horizontalement et verticalement)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2 ILS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OTB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Electric/tire diagram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Sensor Layout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Cabling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Programming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Drawing the two cylinders
Gripper (gripper, jaw)
OTB (Implementation)</a:t>
                      </a:r>
                      <a:endParaRPr lang="fr-F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>
                          <a:solidFill>
                            <a:srgbClr val="FF0000"/>
                          </a:solidFill>
                        </a:rPr>
                        <a:t>Nicolas</a:t>
                      </a:r>
                      <a:endParaRPr lang="fr-FR" sz="100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27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1000" dirty="0"/>
                        <a:t>Function 3
Move gantry to sorting area</a:t>
                      </a:r>
                      <a:r>
                        <a:rPr lang="fr-FR" sz="1000" dirty="0"/>
                        <a:t> </a:t>
                      </a:r>
                      <a:endParaRPr lang="fr-FR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Deux vérins parallèles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2 ILS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1 Distributeur</a:t>
                      </a:r>
                      <a:endParaRPr lang="fr-FR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Electric/tire diagram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Sensor Layout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Cabling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Programming</a:t>
                      </a:r>
                      <a:endParaRPr lang="fr-FR" sz="10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Drawing</a:t>
                      </a:r>
                      <a:r>
                        <a:rPr lang="fr-FR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two</a:t>
                      </a:r>
                      <a:r>
                        <a:rPr lang="fr-FR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rodless</a:t>
                      </a:r>
                      <a:r>
                        <a:rPr lang="fr-FR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cylinders</a:t>
                      </a:r>
                      <a:endParaRPr lang="fr-F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>
                          <a:solidFill>
                            <a:srgbClr val="FF0000"/>
                          </a:solidFill>
                        </a:rPr>
                        <a:t>Romain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>
                          <a:solidFill>
                            <a:srgbClr val="FF0000"/>
                          </a:solidFill>
                        </a:rPr>
                        <a:t> </a:t>
                      </a:r>
                      <a:endParaRPr lang="fr-FR" sz="100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327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1000" dirty="0"/>
                        <a:t>Function 4
Turn the clamp and sort the workpiece</a:t>
                      </a:r>
                      <a:r>
                        <a:rPr lang="fr-FR" sz="1000" dirty="0"/>
                        <a:t> </a:t>
                      </a:r>
                      <a:endParaRPr lang="fr-FR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1 vérin rotatif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 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Drawing</a:t>
                      </a:r>
                      <a:r>
                        <a:rPr lang="fr-FR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Rotary Clamp</a:t>
                      </a:r>
                      <a:endParaRPr lang="fr-F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0973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1000" dirty="0"/>
                        <a:t>Function 5
Secure the operation of the system
And Process Data
Upper Chassis</a:t>
                      </a:r>
                      <a:endParaRPr lang="fr-FR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Carter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API + Switch + com IHM</a:t>
                      </a:r>
                      <a:endParaRPr/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Remplacement de toutes les entrées par des cellules IO link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/>
                        <a:t> 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Electrical scheme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Sensor Layout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Cabling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Sistema Study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Implementation of security features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Network configuration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Programming</a:t>
                      </a:r>
                      <a:endParaRPr lang="fr-FR" sz="10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Upper</a:t>
                      </a:r>
                      <a:r>
                        <a:rPr lang="fr-FR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frame (profiles, polycarbonate, </a:t>
                      </a:r>
                      <a:r>
                        <a:rPr lang="fr-FR" sz="1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doors</a:t>
                      </a:r>
                      <a:r>
                        <a:rPr lang="fr-FR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fr-F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>
                          <a:solidFill>
                            <a:srgbClr val="FF0000"/>
                          </a:solidFill>
                        </a:rPr>
                        <a:t>Nathan</a:t>
                      </a:r>
                      <a:endParaRPr lang="fr-FR" sz="100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066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 dirty="0" err="1"/>
                        <a:t>Function</a:t>
                      </a:r>
                      <a:r>
                        <a:rPr lang="fr-FR" sz="1000" dirty="0"/>
                        <a:t> 6
</a:t>
                      </a:r>
                      <a:r>
                        <a:rPr lang="fr-FR" sz="1000" dirty="0" err="1"/>
                        <a:t>Communicate</a:t>
                      </a:r>
                      <a:r>
                        <a:rPr lang="fr-FR" sz="1000" dirty="0"/>
                        <a:t> </a:t>
                      </a:r>
                      <a:endParaRPr lang="fr-FR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1000" dirty="0"/>
                        <a:t>HMI + ARU + light column + Installation of elements on the console</a:t>
                      </a:r>
                      <a:endParaRPr lang="fr-FR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Electrical scheme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Layout of the elements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Cabling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Sistema Study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Network configuration</a:t>
                      </a:r>
                      <a:br>
                        <a:rPr lang="en-US" sz="1000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Programming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Assembly (</a:t>
                      </a:r>
                      <a:r>
                        <a:rPr lang="en-US" sz="1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Ihm</a:t>
                      </a:r>
                      <a:r>
                        <a:rPr 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light column, lectern)</a:t>
                      </a:r>
                      <a:endParaRPr lang="fr-F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fr-FR" sz="1000" dirty="0">
                          <a:solidFill>
                            <a:srgbClr val="FF0000"/>
                          </a:solidFill>
                        </a:rPr>
                        <a:t>Clément</a:t>
                      </a:r>
                      <a:endParaRPr lang="fr-FR"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33650464" name="Rectangle 5"/>
          <p:cNvSpPr/>
          <p:nvPr/>
        </p:nvSpPr>
        <p:spPr bwMode="auto">
          <a:xfrm>
            <a:off x="1723208" y="5301209"/>
            <a:ext cx="10468792" cy="155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8328968" name="Google Shape;124;p20"/>
          <p:cNvSpPr txBox="1"/>
          <p:nvPr/>
        </p:nvSpPr>
        <p:spPr bwMode="auto">
          <a:xfrm>
            <a:off x="3179676" y="34330"/>
            <a:ext cx="5832648" cy="519180"/>
          </a:xfrm>
          <a:prstGeom prst="rect">
            <a:avLst/>
          </a:prstGeom>
          <a:noFill/>
          <a:ln w="0">
            <a:noFill/>
          </a:ln>
        </p:spPr>
        <p:txBody>
          <a:bodyPr vertOverflow="overflow" horzOverflow="clip" vert="horz" wrap="square" lIns="122040" tIns="122040" rIns="122040" bIns="122040" numCol="1" spcCol="0" rtlCol="0" fromWordArt="0" anchor="t" anchorCtr="0" forceAA="0" compatLnSpc="0">
            <a:normAutofit fontScale="92500"/>
          </a:bodyPr>
          <a:lstStyle/>
          <a:p>
            <a:pPr>
              <a:lnSpc>
                <a:spcPct val="90000"/>
              </a:lnSpc>
              <a:defRPr/>
            </a:pPr>
            <a:r>
              <a:rPr lang="fr-FR" sz="1800" b="0" i="0" strike="noStrik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Changement pupitre avec arrêt d’urgence + BT INIT PO</a:t>
            </a:r>
            <a:endParaRPr sz="1800" b="0" i="0" strike="noStrik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679536748" name="Google Shape;126;p20"/>
          <p:cNvPicPr/>
          <p:nvPr/>
        </p:nvPicPr>
        <p:blipFill>
          <a:blip r:embed="rId3"/>
          <a:stretch/>
        </p:blipFill>
        <p:spPr bwMode="auto">
          <a:xfrm>
            <a:off x="7031520" y="1634940"/>
            <a:ext cx="4784038" cy="35881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49061425" name="Google Shape;128;p20"/>
          <p:cNvSpPr/>
          <p:nvPr/>
        </p:nvSpPr>
        <p:spPr bwMode="auto">
          <a:xfrm>
            <a:off x="734437" y="5502240"/>
            <a:ext cx="3235968" cy="609876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122040" tIns="122040" rIns="122040" bIns="12204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400" b="0" strike="noStrike" spc="0">
                <a:solidFill>
                  <a:srgbClr val="000000"/>
                </a:solidFill>
                <a:latin typeface="Calibri"/>
              </a:rPr>
              <a:t>solution existante </a:t>
            </a:r>
            <a:endParaRPr lang="fr-FR" sz="2400" b="0" strike="noStrike" spc="0">
              <a:latin typeface="Arial"/>
            </a:endParaRPr>
          </a:p>
        </p:txBody>
      </p:sp>
      <p:sp>
        <p:nvSpPr>
          <p:cNvPr id="1495020235" name="Google Shape;129;p20"/>
          <p:cNvSpPr/>
          <p:nvPr/>
        </p:nvSpPr>
        <p:spPr bwMode="auto">
          <a:xfrm>
            <a:off x="7031160" y="5246460"/>
            <a:ext cx="4784684" cy="85371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122040" tIns="122040" rIns="122040" bIns="12204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000" b="0" strike="noStrike" spc="0">
                <a:solidFill>
                  <a:srgbClr val="000000"/>
                </a:solidFill>
                <a:latin typeface="Calibri"/>
              </a:rPr>
              <a:t>solution envisagée</a:t>
            </a:r>
            <a:endParaRPr/>
          </a:p>
          <a:p>
            <a:pPr algn="ctr">
              <a:lnSpc>
                <a:spcPct val="100000"/>
              </a:lnSpc>
              <a:defRPr/>
            </a:pPr>
            <a:r>
              <a:rPr lang="fr-FR" sz="2000" spc="0">
                <a:solidFill>
                  <a:srgbClr val="000000"/>
                </a:solidFill>
                <a:latin typeface="Calibri"/>
              </a:rPr>
              <a:t>(à hauteur de bassin, accessible à tous)</a:t>
            </a:r>
            <a:endParaRPr lang="fr-FR" sz="2000" b="0" strike="noStrike" spc="0">
              <a:latin typeface="Arial"/>
            </a:endParaRPr>
          </a:p>
        </p:txBody>
      </p:sp>
      <p:cxnSp>
        <p:nvCxnSpPr>
          <p:cNvPr id="523909136" name="Connecteur droit avec flèche 13"/>
          <p:cNvCxnSpPr/>
          <p:nvPr/>
        </p:nvCxnSpPr>
        <p:spPr bwMode="auto">
          <a:xfrm>
            <a:off x="4316296" y="3221363"/>
            <a:ext cx="2420086" cy="2160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200806" name="Imag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5400000">
            <a:off x="410558" y="1854717"/>
            <a:ext cx="4166538" cy="31285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86007755" name="ZoneTexte 4"/>
          <p:cNvSpPr txBox="1"/>
          <p:nvPr/>
        </p:nvSpPr>
        <p:spPr bwMode="auto">
          <a:xfrm>
            <a:off x="7584011" y="595314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800" b="0" i="0" strike="noStrik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+ BT INIT PO</a:t>
            </a:r>
            <a:endParaRPr lang="fr-FR"/>
          </a:p>
        </p:txBody>
      </p:sp>
      <p:sp>
        <p:nvSpPr>
          <p:cNvPr id="153646895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30</a:t>
            </a:fld>
            <a:endParaRPr lang="ru-RU"/>
          </a:p>
        </p:txBody>
      </p:sp>
      <p:pic>
        <p:nvPicPr>
          <p:cNvPr id="1791691075" name="Image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782923190" name="Image 1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6090803" name="Rectangle 9"/>
          <p:cNvSpPr/>
          <p:nvPr/>
        </p:nvSpPr>
        <p:spPr bwMode="auto">
          <a:xfrm>
            <a:off x="4141075" y="6093296"/>
            <a:ext cx="5267292" cy="549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68348884" name="Titre 1"/>
          <p:cNvSpPr>
            <a:spLocks noGrp="1"/>
          </p:cNvSpPr>
          <p:nvPr>
            <p:ph type="title"/>
          </p:nvPr>
        </p:nvSpPr>
        <p:spPr bwMode="auto">
          <a:xfrm>
            <a:off x="4523364" y="111939"/>
            <a:ext cx="2880320" cy="43690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sz="2400"/>
              <a:t>FIXATION DU PUPITRE</a:t>
            </a:r>
            <a:endParaRPr/>
          </a:p>
        </p:txBody>
      </p:sp>
      <p:pic>
        <p:nvPicPr>
          <p:cNvPr id="908578513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934677" y="1595611"/>
            <a:ext cx="3695532" cy="23527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974524371" name="Connecteur droit avec flèche 10"/>
          <p:cNvCxnSpPr/>
          <p:nvPr/>
        </p:nvCxnSpPr>
        <p:spPr bwMode="auto">
          <a:xfrm>
            <a:off x="3235077" y="2839426"/>
            <a:ext cx="56986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766153" name="Connecteur droit avec flèche 11"/>
          <p:cNvCxnSpPr/>
          <p:nvPr/>
        </p:nvCxnSpPr>
        <p:spPr bwMode="auto">
          <a:xfrm>
            <a:off x="7759947" y="2839427"/>
            <a:ext cx="56986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9982785" name="Cube 14"/>
          <p:cNvSpPr/>
          <p:nvPr/>
        </p:nvSpPr>
        <p:spPr bwMode="auto">
          <a:xfrm>
            <a:off x="6287559" y="6201223"/>
            <a:ext cx="1451699" cy="360198"/>
          </a:xfrm>
          <a:prstGeom prst="cube">
            <a:avLst>
              <a:gd name="adj" fmla="val 732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87184018" name="Cube 16"/>
          <p:cNvSpPr/>
          <p:nvPr/>
        </p:nvSpPr>
        <p:spPr bwMode="auto">
          <a:xfrm>
            <a:off x="6492044" y="6201386"/>
            <a:ext cx="576064" cy="179936"/>
          </a:xfrm>
          <a:prstGeom prst="cube">
            <a:avLst>
              <a:gd name="adj" fmla="val 73243"/>
            </a:avLst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24006417" name="Ellipse 19"/>
          <p:cNvSpPr/>
          <p:nvPr/>
        </p:nvSpPr>
        <p:spPr bwMode="auto">
          <a:xfrm>
            <a:off x="7367679" y="6201223"/>
            <a:ext cx="216024" cy="1079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32002524" name="Ellipse 20"/>
          <p:cNvSpPr/>
          <p:nvPr/>
        </p:nvSpPr>
        <p:spPr bwMode="auto">
          <a:xfrm>
            <a:off x="7259667" y="6327358"/>
            <a:ext cx="216024" cy="10792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430682978" name="Connecteur droit 22"/>
          <p:cNvCxnSpPr/>
          <p:nvPr/>
        </p:nvCxnSpPr>
        <p:spPr bwMode="auto">
          <a:xfrm flipV="1">
            <a:off x="7739258" y="5733087"/>
            <a:ext cx="0" cy="468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41556" name="Connecteur droit 24"/>
          <p:cNvCxnSpPr/>
          <p:nvPr/>
        </p:nvCxnSpPr>
        <p:spPr bwMode="auto">
          <a:xfrm flipV="1">
            <a:off x="9408368" y="5736849"/>
            <a:ext cx="0" cy="468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5472090" name="Connecteur droit 25"/>
          <p:cNvCxnSpPr/>
          <p:nvPr/>
        </p:nvCxnSpPr>
        <p:spPr bwMode="auto">
          <a:xfrm flipV="1">
            <a:off x="4141075" y="5787051"/>
            <a:ext cx="0" cy="468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431894" name="Connecteur droit 26"/>
          <p:cNvCxnSpPr/>
          <p:nvPr/>
        </p:nvCxnSpPr>
        <p:spPr bwMode="auto">
          <a:xfrm>
            <a:off x="4141075" y="5873360"/>
            <a:ext cx="5267293" cy="130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058721" name="Connecteur droit 29"/>
          <p:cNvCxnSpPr/>
          <p:nvPr/>
        </p:nvCxnSpPr>
        <p:spPr bwMode="auto">
          <a:xfrm flipV="1">
            <a:off x="6519957" y="5733087"/>
            <a:ext cx="0" cy="4681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2059103" name="ZoneTexte 32"/>
          <p:cNvSpPr txBox="1"/>
          <p:nvPr/>
        </p:nvSpPr>
        <p:spPr bwMode="auto">
          <a:xfrm>
            <a:off x="4874258" y="5611672"/>
            <a:ext cx="143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>
                <a:latin typeface="BankGothic Lt BT"/>
              </a:rPr>
              <a:t>591mm</a:t>
            </a:r>
            <a:endParaRPr/>
          </a:p>
        </p:txBody>
      </p:sp>
      <p:sp>
        <p:nvSpPr>
          <p:cNvPr id="1521131869" name="ZoneTexte 33"/>
          <p:cNvSpPr txBox="1"/>
          <p:nvPr/>
        </p:nvSpPr>
        <p:spPr bwMode="auto">
          <a:xfrm>
            <a:off x="8073058" y="5578589"/>
            <a:ext cx="143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>
                <a:latin typeface="BankGothic Lt BT"/>
              </a:rPr>
              <a:t>391mm</a:t>
            </a:r>
            <a:endParaRPr/>
          </a:p>
        </p:txBody>
      </p:sp>
      <p:sp>
        <p:nvSpPr>
          <p:cNvPr id="946000543" name="ZoneTexte 34"/>
          <p:cNvSpPr txBox="1"/>
          <p:nvPr/>
        </p:nvSpPr>
        <p:spPr bwMode="auto">
          <a:xfrm>
            <a:off x="6712764" y="5596796"/>
            <a:ext cx="143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>
                <a:latin typeface="BankGothic Lt BT"/>
              </a:rPr>
              <a:t>300 mm</a:t>
            </a:r>
            <a:endParaRPr/>
          </a:p>
        </p:txBody>
      </p:sp>
      <p:sp>
        <p:nvSpPr>
          <p:cNvPr id="865532284" name="ZoneTexte 35"/>
          <p:cNvSpPr txBox="1"/>
          <p:nvPr/>
        </p:nvSpPr>
        <p:spPr bwMode="auto">
          <a:xfrm>
            <a:off x="238878" y="4745421"/>
            <a:ext cx="324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Reflection of the fastening system and its location.</a:t>
            </a:r>
            <a:endParaRPr dirty="0"/>
          </a:p>
        </p:txBody>
      </p:sp>
      <p:sp>
        <p:nvSpPr>
          <p:cNvPr id="477515564" name="ZoneTexte 36"/>
          <p:cNvSpPr txBox="1"/>
          <p:nvPr/>
        </p:nvSpPr>
        <p:spPr bwMode="auto">
          <a:xfrm>
            <a:off x="4385003" y="3997149"/>
            <a:ext cx="288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Implementing the Console in CAD</a:t>
            </a:r>
            <a:endParaRPr dirty="0"/>
          </a:p>
        </p:txBody>
      </p:sp>
      <p:pic>
        <p:nvPicPr>
          <p:cNvPr id="1972894164" name="Image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5803" y="1030675"/>
            <a:ext cx="2930573" cy="3602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860626693" name="Connecteur droit avec flèche 6"/>
          <p:cNvCxnSpPr/>
          <p:nvPr/>
        </p:nvCxnSpPr>
        <p:spPr bwMode="auto">
          <a:xfrm>
            <a:off x="5651853" y="4360457"/>
            <a:ext cx="868104" cy="757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6100507" name="ZoneTexte 7"/>
          <p:cNvSpPr txBox="1"/>
          <p:nvPr/>
        </p:nvSpPr>
        <p:spPr bwMode="auto">
          <a:xfrm>
            <a:off x="4590614" y="5222340"/>
            <a:ext cx="4244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i="1" dirty="0"/>
              <a:t>Dimensioning and verification of its size on the chassis</a:t>
            </a:r>
            <a:endParaRPr dirty="0"/>
          </a:p>
        </p:txBody>
      </p:sp>
      <p:pic>
        <p:nvPicPr>
          <p:cNvPr id="513654064" name="Image 3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542086" y="1565509"/>
            <a:ext cx="3462198" cy="24393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53872764" name="ZoneTexte 31"/>
          <p:cNvSpPr txBox="1"/>
          <p:nvPr/>
        </p:nvSpPr>
        <p:spPr bwMode="auto">
          <a:xfrm>
            <a:off x="9252643" y="4040202"/>
            <a:ext cx="204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 dirty="0" err="1"/>
              <a:t>Positioning</a:t>
            </a:r>
            <a:r>
              <a:rPr lang="fr-FR" sz="1200" dirty="0"/>
              <a:t> the </a:t>
            </a:r>
            <a:r>
              <a:rPr lang="fr-FR" sz="1200" dirty="0" err="1"/>
              <a:t>holes</a:t>
            </a:r>
            <a:endParaRPr dirty="0"/>
          </a:p>
        </p:txBody>
      </p:sp>
      <p:sp>
        <p:nvSpPr>
          <p:cNvPr id="1065617636" name="Espace réservé du numéro de diapositive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31</a:t>
            </a:fld>
            <a:endParaRPr lang="ru-RU"/>
          </a:p>
        </p:txBody>
      </p:sp>
      <p:pic>
        <p:nvPicPr>
          <p:cNvPr id="1178275781" name="Image 2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937325501" name="Image 37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7171450" name="Заголовок 1"/>
          <p:cNvSpPr>
            <a:spLocks noGrp="1"/>
          </p:cNvSpPr>
          <p:nvPr>
            <p:ph type="title"/>
          </p:nvPr>
        </p:nvSpPr>
        <p:spPr bwMode="auto">
          <a:xfrm>
            <a:off x="4415669" y="-63560"/>
            <a:ext cx="2797880" cy="65293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 sz="2400" b="1">
                <a:solidFill>
                  <a:schemeClr val="accent3">
                    <a:lumMod val="75000"/>
                  </a:schemeClr>
                </a:solidFill>
              </a:rPr>
              <a:t>Travail sur le pupitre</a:t>
            </a:r>
            <a:endParaRPr sz="24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651054628" name="Image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10800000">
            <a:off x="218773" y="724205"/>
            <a:ext cx="4320482" cy="2533637"/>
          </a:xfrm>
          <a:prstGeom prst="rect">
            <a:avLst/>
          </a:prstGeom>
        </p:spPr>
      </p:pic>
      <p:cxnSp>
        <p:nvCxnSpPr>
          <p:cNvPr id="1779382829" name="Connecteur droit avec flèche 41"/>
          <p:cNvCxnSpPr/>
          <p:nvPr/>
        </p:nvCxnSpPr>
        <p:spPr bwMode="auto">
          <a:xfrm>
            <a:off x="4727848" y="2204864"/>
            <a:ext cx="15841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9545336" name="ZoneTexte 44"/>
          <p:cNvSpPr txBox="1"/>
          <p:nvPr/>
        </p:nvSpPr>
        <p:spPr bwMode="auto">
          <a:xfrm>
            <a:off x="4644697" y="1880024"/>
            <a:ext cx="1945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 i="1" dirty="0" err="1">
                <a:latin typeface="3ds Light"/>
              </a:rPr>
              <a:t>Sizing</a:t>
            </a:r>
            <a:r>
              <a:rPr lang="fr-FR" sz="1200" i="1" dirty="0">
                <a:latin typeface="3ds Light"/>
              </a:rPr>
              <a:t> of the </a:t>
            </a:r>
            <a:r>
              <a:rPr lang="fr-FR" sz="1200" i="1" dirty="0" err="1">
                <a:latin typeface="3ds Light"/>
              </a:rPr>
              <a:t>lectern</a:t>
            </a:r>
            <a:endParaRPr dirty="0"/>
          </a:p>
        </p:txBody>
      </p:sp>
      <p:cxnSp>
        <p:nvCxnSpPr>
          <p:cNvPr id="2062429336" name="Connecteur droit 46"/>
          <p:cNvCxnSpPr/>
          <p:nvPr/>
        </p:nvCxnSpPr>
        <p:spPr bwMode="auto">
          <a:xfrm flipH="1" flipV="1">
            <a:off x="1247133" y="549291"/>
            <a:ext cx="687782" cy="9398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4959332" name="Connecteur droit 48"/>
          <p:cNvCxnSpPr/>
          <p:nvPr/>
        </p:nvCxnSpPr>
        <p:spPr bwMode="auto">
          <a:xfrm flipV="1">
            <a:off x="4295800" y="962779"/>
            <a:ext cx="920031" cy="2895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471970" name="Connecteur droit 49"/>
          <p:cNvCxnSpPr/>
          <p:nvPr/>
        </p:nvCxnSpPr>
        <p:spPr bwMode="auto">
          <a:xfrm flipH="1" flipV="1">
            <a:off x="3791744" y="2448733"/>
            <a:ext cx="1036492" cy="6824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8434027" name="ZoneTexte 51"/>
          <p:cNvSpPr txBox="1"/>
          <p:nvPr/>
        </p:nvSpPr>
        <p:spPr bwMode="auto">
          <a:xfrm>
            <a:off x="906714" y="262906"/>
            <a:ext cx="540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 i="1">
                <a:latin typeface="3ds Light"/>
              </a:rPr>
              <a:t>IHM</a:t>
            </a:r>
            <a:endParaRPr/>
          </a:p>
        </p:txBody>
      </p:sp>
      <p:sp>
        <p:nvSpPr>
          <p:cNvPr id="1389964648" name="ZoneTexte 52"/>
          <p:cNvSpPr txBox="1"/>
          <p:nvPr/>
        </p:nvSpPr>
        <p:spPr bwMode="auto">
          <a:xfrm>
            <a:off x="4661465" y="719051"/>
            <a:ext cx="1153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 i="1" dirty="0">
                <a:latin typeface="3ds Light"/>
              </a:rPr>
              <a:t>Emergency stop</a:t>
            </a:r>
            <a:endParaRPr dirty="0"/>
          </a:p>
        </p:txBody>
      </p:sp>
      <p:sp>
        <p:nvSpPr>
          <p:cNvPr id="2134628777" name="ZoneTexte 53"/>
          <p:cNvSpPr txBox="1"/>
          <p:nvPr/>
        </p:nvSpPr>
        <p:spPr bwMode="auto">
          <a:xfrm>
            <a:off x="4753458" y="3093098"/>
            <a:ext cx="599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 i="1" dirty="0">
                <a:latin typeface="3ds Light"/>
              </a:rPr>
              <a:t>Init PO</a:t>
            </a:r>
            <a:endParaRPr dirty="0"/>
          </a:p>
        </p:txBody>
      </p:sp>
      <p:sp>
        <p:nvSpPr>
          <p:cNvPr id="815833906" name="ZoneTexte 54"/>
          <p:cNvSpPr txBox="1"/>
          <p:nvPr/>
        </p:nvSpPr>
        <p:spPr bwMode="auto">
          <a:xfrm>
            <a:off x="1297161" y="379460"/>
            <a:ext cx="353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>
                <a:latin typeface="BankGothic Lt BT"/>
              </a:rPr>
              <a:t>Encombrement du pupitre</a:t>
            </a:r>
            <a:endParaRPr/>
          </a:p>
        </p:txBody>
      </p:sp>
      <p:pic>
        <p:nvPicPr>
          <p:cNvPr id="110811022" name="Image 5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500617" y="605115"/>
            <a:ext cx="3311938" cy="24633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16404937" name="Image 5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6992" y="3959060"/>
            <a:ext cx="3555158" cy="2660239"/>
          </a:xfrm>
          <a:prstGeom prst="rect">
            <a:avLst/>
          </a:prstGeom>
          <a:ln w="38100">
            <a:solidFill>
              <a:srgbClr val="FFFFFF"/>
            </a:solidFill>
          </a:ln>
        </p:spPr>
      </p:pic>
      <p:sp>
        <p:nvSpPr>
          <p:cNvPr id="1225449240" name="Ellipse 1696979842"/>
          <p:cNvSpPr/>
          <p:nvPr/>
        </p:nvSpPr>
        <p:spPr bwMode="auto">
          <a:xfrm>
            <a:off x="6774149" y="1880024"/>
            <a:ext cx="422707" cy="432048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1</a:t>
            </a:r>
            <a:endParaRPr/>
          </a:p>
        </p:txBody>
      </p:sp>
      <p:sp>
        <p:nvSpPr>
          <p:cNvPr id="746403539" name="Ellipse 70"/>
          <p:cNvSpPr/>
          <p:nvPr/>
        </p:nvSpPr>
        <p:spPr bwMode="auto">
          <a:xfrm>
            <a:off x="7253535" y="1138430"/>
            <a:ext cx="422707" cy="432048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2</a:t>
            </a:r>
            <a:endParaRPr/>
          </a:p>
        </p:txBody>
      </p:sp>
      <p:sp>
        <p:nvSpPr>
          <p:cNvPr id="1113855846" name="Ellipse 71"/>
          <p:cNvSpPr/>
          <p:nvPr/>
        </p:nvSpPr>
        <p:spPr bwMode="auto">
          <a:xfrm>
            <a:off x="7491765" y="1941373"/>
            <a:ext cx="256216" cy="249826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3</a:t>
            </a:r>
            <a:endParaRPr/>
          </a:p>
        </p:txBody>
      </p:sp>
      <p:sp>
        <p:nvSpPr>
          <p:cNvPr id="1690007732" name="Ellipse 72"/>
          <p:cNvSpPr/>
          <p:nvPr/>
        </p:nvSpPr>
        <p:spPr bwMode="auto">
          <a:xfrm>
            <a:off x="8184442" y="1664000"/>
            <a:ext cx="422707" cy="432048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4</a:t>
            </a:r>
            <a:endParaRPr/>
          </a:p>
        </p:txBody>
      </p:sp>
      <p:sp>
        <p:nvSpPr>
          <p:cNvPr id="1891010759" name="ZoneTexte 1696979843"/>
          <p:cNvSpPr txBox="1"/>
          <p:nvPr/>
        </p:nvSpPr>
        <p:spPr bwMode="auto">
          <a:xfrm>
            <a:off x="9965044" y="768043"/>
            <a:ext cx="2263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1- Drill bit
2- Hammer
3- Needle
4- Music stand</a:t>
            </a:r>
            <a:endParaRPr dirty="0"/>
          </a:p>
        </p:txBody>
      </p:sp>
      <p:sp>
        <p:nvSpPr>
          <p:cNvPr id="685743611" name="Rectangle 1696979844"/>
          <p:cNvSpPr/>
          <p:nvPr/>
        </p:nvSpPr>
        <p:spPr bwMode="auto">
          <a:xfrm>
            <a:off x="9901327" y="719051"/>
            <a:ext cx="2263930" cy="2232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noFill/>
            </a:endParaRPr>
          </a:p>
        </p:txBody>
      </p:sp>
      <p:cxnSp>
        <p:nvCxnSpPr>
          <p:cNvPr id="565506915" name="Connecteur droit avec flèche 1696979846"/>
          <p:cNvCxnSpPr/>
          <p:nvPr/>
        </p:nvCxnSpPr>
        <p:spPr bwMode="auto">
          <a:xfrm>
            <a:off x="103663" y="5445224"/>
            <a:ext cx="8030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3654373" name="ZoneTexte 77"/>
          <p:cNvSpPr txBox="1"/>
          <p:nvPr/>
        </p:nvSpPr>
        <p:spPr bwMode="auto">
          <a:xfrm>
            <a:off x="180644" y="5162556"/>
            <a:ext cx="726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 i="1">
                <a:latin typeface="3ds Light"/>
              </a:rPr>
              <a:t>Perçage</a:t>
            </a:r>
            <a:endParaRPr/>
          </a:p>
        </p:txBody>
      </p:sp>
      <p:pic>
        <p:nvPicPr>
          <p:cNvPr id="914832923" name="Image 43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213549" y="3803059"/>
            <a:ext cx="3717722" cy="27818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3441008" name="ZoneTexte 45"/>
          <p:cNvSpPr txBox="1"/>
          <p:nvPr/>
        </p:nvSpPr>
        <p:spPr bwMode="auto">
          <a:xfrm>
            <a:off x="4872847" y="4768606"/>
            <a:ext cx="1945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Fixing to the frame after painting.</a:t>
            </a:r>
            <a:endParaRPr dirty="0"/>
          </a:p>
        </p:txBody>
      </p:sp>
      <p:cxnSp>
        <p:nvCxnSpPr>
          <p:cNvPr id="21508473" name="Connecteur droit avec flèche 50"/>
          <p:cNvCxnSpPr/>
          <p:nvPr/>
        </p:nvCxnSpPr>
        <p:spPr bwMode="auto">
          <a:xfrm>
            <a:off x="5053376" y="5301055"/>
            <a:ext cx="15841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179815" name="Espace réservé du numéro de diapositiv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32</a:t>
            </a:fld>
            <a:endParaRPr lang="ru-RU"/>
          </a:p>
        </p:txBody>
      </p:sp>
      <p:pic>
        <p:nvPicPr>
          <p:cNvPr id="2059463896" name="Image 26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253545178" name="Image 27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9777954" name="Titre 1"/>
          <p:cNvSpPr>
            <a:spLocks noGrp="1"/>
          </p:cNvSpPr>
          <p:nvPr>
            <p:ph type="title"/>
          </p:nvPr>
        </p:nvSpPr>
        <p:spPr bwMode="auto">
          <a:xfrm>
            <a:off x="2855031" y="759607"/>
            <a:ext cx="6481936" cy="63795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The </a:t>
            </a:r>
            <a:r>
              <a:rPr lang="fr-FR" dirty="0" err="1"/>
              <a:t>human</a:t>
            </a:r>
            <a:r>
              <a:rPr lang="fr-FR" dirty="0"/>
              <a:t>-machine interface</a:t>
            </a:r>
            <a:endParaRPr dirty="0"/>
          </a:p>
        </p:txBody>
      </p:sp>
      <p:sp>
        <p:nvSpPr>
          <p:cNvPr id="1428379486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33</a:t>
            </a:fld>
            <a:endParaRPr lang="ru-RU"/>
          </a:p>
        </p:txBody>
      </p:sp>
      <p:pic>
        <p:nvPicPr>
          <p:cNvPr id="402452456" name="Image 5"/>
          <p:cNvPicPr>
            <a:picLocks noChangeAspect="1"/>
          </p:cNvPicPr>
          <p:nvPr/>
        </p:nvPicPr>
        <p:blipFill>
          <a:blip r:embed="rId3"/>
          <a:srcRect l="29000" t="31100" r="27950" b="33200"/>
          <a:stretch/>
        </p:blipFill>
        <p:spPr bwMode="auto">
          <a:xfrm>
            <a:off x="1415479" y="2150368"/>
            <a:ext cx="4058319" cy="3365436"/>
          </a:xfrm>
          <a:prstGeom prst="rect">
            <a:avLst/>
          </a:prstGeom>
        </p:spPr>
      </p:pic>
      <p:sp>
        <p:nvSpPr>
          <p:cNvPr id="429228633" name="Graphique 7" descr="Index pointant vers la droite vu du côté du dos de la main avec un remplissage uni"/>
          <p:cNvSpPr/>
          <p:nvPr/>
        </p:nvSpPr>
        <p:spPr bwMode="auto">
          <a:xfrm rot="10800000" flipV="1">
            <a:off x="6240016" y="3859570"/>
            <a:ext cx="1717338" cy="1238515"/>
          </a:xfrm>
          <a:custGeom>
            <a:avLst/>
            <a:gdLst>
              <a:gd name="connsiteX0" fmla="*/ 752475 w 800100"/>
              <a:gd name="connsiteY0" fmla="*/ 133545 h 533594"/>
              <a:gd name="connsiteX1" fmla="*/ 280988 w 800100"/>
              <a:gd name="connsiteY1" fmla="*/ 133545 h 533594"/>
              <a:gd name="connsiteX2" fmla="*/ 457200 w 800100"/>
              <a:gd name="connsiteY2" fmla="*/ 94492 h 533594"/>
              <a:gd name="connsiteX3" fmla="*/ 493395 w 800100"/>
              <a:gd name="connsiteY3" fmla="*/ 37342 h 533594"/>
              <a:gd name="connsiteX4" fmla="*/ 436245 w 800100"/>
              <a:gd name="connsiteY4" fmla="*/ 1147 h 533594"/>
              <a:gd name="connsiteX5" fmla="*/ 179070 w 800100"/>
              <a:gd name="connsiteY5" fmla="*/ 58297 h 533594"/>
              <a:gd name="connsiteX6" fmla="*/ 152400 w 800100"/>
              <a:gd name="connsiteY6" fmla="*/ 76395 h 533594"/>
              <a:gd name="connsiteX7" fmla="*/ 71438 w 800100"/>
              <a:gd name="connsiteY7" fmla="*/ 181170 h 533594"/>
              <a:gd name="connsiteX8" fmla="*/ 0 w 800100"/>
              <a:gd name="connsiteY8" fmla="*/ 181170 h 533594"/>
              <a:gd name="connsiteX9" fmla="*/ 0 w 800100"/>
              <a:gd name="connsiteY9" fmla="*/ 457395 h 533594"/>
              <a:gd name="connsiteX10" fmla="*/ 47625 w 800100"/>
              <a:gd name="connsiteY10" fmla="*/ 457395 h 533594"/>
              <a:gd name="connsiteX11" fmla="*/ 247650 w 800100"/>
              <a:gd name="connsiteY11" fmla="*/ 533595 h 533594"/>
              <a:gd name="connsiteX12" fmla="*/ 419100 w 800100"/>
              <a:gd name="connsiteY12" fmla="*/ 533595 h 533594"/>
              <a:gd name="connsiteX13" fmla="*/ 476250 w 800100"/>
              <a:gd name="connsiteY13" fmla="*/ 476445 h 533594"/>
              <a:gd name="connsiteX14" fmla="*/ 461010 w 800100"/>
              <a:gd name="connsiteY14" fmla="*/ 438345 h 533594"/>
              <a:gd name="connsiteX15" fmla="*/ 466725 w 800100"/>
              <a:gd name="connsiteY15" fmla="*/ 438345 h 533594"/>
              <a:gd name="connsiteX16" fmla="*/ 523875 w 800100"/>
              <a:gd name="connsiteY16" fmla="*/ 381195 h 533594"/>
              <a:gd name="connsiteX17" fmla="*/ 507683 w 800100"/>
              <a:gd name="connsiteY17" fmla="*/ 341190 h 533594"/>
              <a:gd name="connsiteX18" fmla="*/ 552450 w 800100"/>
              <a:gd name="connsiteY18" fmla="*/ 285945 h 533594"/>
              <a:gd name="connsiteX19" fmla="*/ 495300 w 800100"/>
              <a:gd name="connsiteY19" fmla="*/ 228795 h 533594"/>
              <a:gd name="connsiteX20" fmla="*/ 752475 w 800100"/>
              <a:gd name="connsiteY20" fmla="*/ 228795 h 533594"/>
              <a:gd name="connsiteX21" fmla="*/ 800100 w 800100"/>
              <a:gd name="connsiteY21" fmla="*/ 181170 h 533594"/>
              <a:gd name="connsiteX22" fmla="*/ 752475 w 800100"/>
              <a:gd name="connsiteY22" fmla="*/ 133545 h 53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0100" h="533594" extrusionOk="0">
                <a:moveTo>
                  <a:pt x="752475" y="133545"/>
                </a:moveTo>
                <a:lnTo>
                  <a:pt x="280988" y="133545"/>
                </a:lnTo>
                <a:lnTo>
                  <a:pt x="457200" y="94492"/>
                </a:lnTo>
                <a:cubicBezTo>
                  <a:pt x="482918" y="88777"/>
                  <a:pt x="499110" y="63060"/>
                  <a:pt x="493395" y="37342"/>
                </a:cubicBezTo>
                <a:cubicBezTo>
                  <a:pt x="487680" y="11625"/>
                  <a:pt x="461963" y="-4568"/>
                  <a:pt x="436245" y="1147"/>
                </a:cubicBezTo>
                <a:lnTo>
                  <a:pt x="179070" y="58297"/>
                </a:lnTo>
                <a:cubicBezTo>
                  <a:pt x="169545" y="61155"/>
                  <a:pt x="160020" y="66870"/>
                  <a:pt x="152400" y="76395"/>
                </a:cubicBezTo>
                <a:lnTo>
                  <a:pt x="71438" y="181170"/>
                </a:lnTo>
                <a:lnTo>
                  <a:pt x="0" y="181170"/>
                </a:lnTo>
                <a:lnTo>
                  <a:pt x="0" y="457395"/>
                </a:lnTo>
                <a:lnTo>
                  <a:pt x="47625" y="457395"/>
                </a:lnTo>
                <a:cubicBezTo>
                  <a:pt x="115253" y="457395"/>
                  <a:pt x="120015" y="533595"/>
                  <a:pt x="247650" y="533595"/>
                </a:cubicBezTo>
                <a:cubicBezTo>
                  <a:pt x="278130" y="533595"/>
                  <a:pt x="379095" y="533595"/>
                  <a:pt x="419100" y="533595"/>
                </a:cubicBezTo>
                <a:cubicBezTo>
                  <a:pt x="450533" y="533595"/>
                  <a:pt x="476250" y="507877"/>
                  <a:pt x="476250" y="476445"/>
                </a:cubicBezTo>
                <a:cubicBezTo>
                  <a:pt x="476250" y="461205"/>
                  <a:pt x="470535" y="447870"/>
                  <a:pt x="461010" y="438345"/>
                </a:cubicBezTo>
                <a:cubicBezTo>
                  <a:pt x="462915" y="438345"/>
                  <a:pt x="464820" y="438345"/>
                  <a:pt x="466725" y="438345"/>
                </a:cubicBezTo>
                <a:cubicBezTo>
                  <a:pt x="498158" y="438345"/>
                  <a:pt x="523875" y="412627"/>
                  <a:pt x="523875" y="381195"/>
                </a:cubicBezTo>
                <a:cubicBezTo>
                  <a:pt x="523875" y="365955"/>
                  <a:pt x="518160" y="351667"/>
                  <a:pt x="507683" y="341190"/>
                </a:cubicBezTo>
                <a:cubicBezTo>
                  <a:pt x="533400" y="335475"/>
                  <a:pt x="552450" y="312615"/>
                  <a:pt x="552450" y="285945"/>
                </a:cubicBezTo>
                <a:cubicBezTo>
                  <a:pt x="552450" y="254512"/>
                  <a:pt x="526733" y="228795"/>
                  <a:pt x="495300" y="228795"/>
                </a:cubicBezTo>
                <a:lnTo>
                  <a:pt x="752475" y="228795"/>
                </a:lnTo>
                <a:cubicBezTo>
                  <a:pt x="779145" y="228795"/>
                  <a:pt x="800100" y="207840"/>
                  <a:pt x="800100" y="181170"/>
                </a:cubicBezTo>
                <a:cubicBezTo>
                  <a:pt x="800100" y="154500"/>
                  <a:pt x="779145" y="133545"/>
                  <a:pt x="752475" y="133545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fr-FR"/>
          </a:p>
        </p:txBody>
      </p:sp>
      <p:pic>
        <p:nvPicPr>
          <p:cNvPr id="35018880" name="Graphique 10" descr="Œil avec un remplissage uni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6312024" y="2224337"/>
            <a:ext cx="1838403" cy="1584175"/>
          </a:xfrm>
          <a:prstGeom prst="rect">
            <a:avLst/>
          </a:prstGeom>
        </p:spPr>
      </p:pic>
      <p:pic>
        <p:nvPicPr>
          <p:cNvPr id="1368421954" name="Image 1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487505" y="2132856"/>
            <a:ext cx="2989390" cy="2989390"/>
          </a:xfrm>
          <a:prstGeom prst="rect">
            <a:avLst/>
          </a:prstGeom>
        </p:spPr>
      </p:pic>
      <p:pic>
        <p:nvPicPr>
          <p:cNvPr id="1037445670" name="Image 7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873299892" name="Image 9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4084212" name="ZoneTexte 2094073672"/>
          <p:cNvSpPr txBox="1"/>
          <p:nvPr/>
        </p:nvSpPr>
        <p:spPr bwMode="auto">
          <a:xfrm>
            <a:off x="5396879" y="101020"/>
            <a:ext cx="720079" cy="37414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/>
              <a:t>L’IHM</a:t>
            </a:r>
            <a:endParaRPr/>
          </a:p>
        </p:txBody>
      </p:sp>
      <p:sp>
        <p:nvSpPr>
          <p:cNvPr id="1662853947" name="ZoneTexte 3"/>
          <p:cNvSpPr txBox="1"/>
          <p:nvPr/>
        </p:nvSpPr>
        <p:spPr bwMode="auto">
          <a:xfrm>
            <a:off x="1631504" y="5913665"/>
            <a:ext cx="8424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>
                <a:latin typeface="+mj-lt"/>
              </a:rPr>
              <a:t>The HMI program is managed by </a:t>
            </a:r>
            <a:r>
              <a:rPr lang="en-US" sz="1600" dirty="0" err="1">
                <a:latin typeface="+mj-lt"/>
              </a:rPr>
              <a:t>Vijeo</a:t>
            </a:r>
            <a:r>
              <a:rPr lang="en-US" sz="1600" dirty="0">
                <a:latin typeface="+mj-lt"/>
              </a:rPr>
              <a:t>-Designer, a proprietary software owned by Schneider</a:t>
            </a:r>
            <a:endParaRPr dirty="0"/>
          </a:p>
        </p:txBody>
      </p:sp>
      <p:sp>
        <p:nvSpPr>
          <p:cNvPr id="1450561436" name="ZoneTexte 4"/>
          <p:cNvSpPr txBox="1"/>
          <p:nvPr/>
        </p:nvSpPr>
        <p:spPr bwMode="auto">
          <a:xfrm>
            <a:off x="1743944" y="6194384"/>
            <a:ext cx="8393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 err="1">
                <a:latin typeface="+mj-lt"/>
              </a:rPr>
              <a:t>Vijeo</a:t>
            </a:r>
            <a:r>
              <a:rPr lang="en-US" sz="1400" dirty="0">
                <a:latin typeface="+mj-lt"/>
              </a:rPr>
              <a:t> Designer allows you to create operator dialogue applications for operating automation.</a:t>
            </a:r>
            <a:endParaRPr lang="fr-FR" sz="1400" dirty="0">
              <a:latin typeface="+mj-lt"/>
            </a:endParaRPr>
          </a:p>
        </p:txBody>
      </p:sp>
      <p:pic>
        <p:nvPicPr>
          <p:cNvPr id="489324027" name="Image 6"/>
          <p:cNvPicPr>
            <a:picLocks noChangeAspect="1"/>
          </p:cNvPicPr>
          <p:nvPr/>
        </p:nvPicPr>
        <p:blipFill>
          <a:blip r:embed="rId3"/>
          <a:srcRect l="36292" t="34824" r="35664" b="33833"/>
          <a:stretch/>
        </p:blipFill>
        <p:spPr bwMode="auto">
          <a:xfrm>
            <a:off x="2349327" y="1682657"/>
            <a:ext cx="2450528" cy="2738827"/>
          </a:xfrm>
          <a:prstGeom prst="rect">
            <a:avLst/>
          </a:prstGeom>
        </p:spPr>
      </p:pic>
      <p:pic>
        <p:nvPicPr>
          <p:cNvPr id="17714570" name="Image 8"/>
          <p:cNvPicPr>
            <a:picLocks noChangeAspect="1"/>
          </p:cNvPicPr>
          <p:nvPr/>
        </p:nvPicPr>
        <p:blipFill>
          <a:blip r:embed="rId4"/>
          <a:srcRect l="19086" r="17477"/>
          <a:stretch/>
        </p:blipFill>
        <p:spPr bwMode="auto">
          <a:xfrm>
            <a:off x="7464152" y="1768010"/>
            <a:ext cx="2592287" cy="2296541"/>
          </a:xfrm>
          <a:prstGeom prst="rect">
            <a:avLst/>
          </a:prstGeom>
        </p:spPr>
      </p:pic>
      <p:cxnSp>
        <p:nvCxnSpPr>
          <p:cNvPr id="2134168251" name="Connecteur droit 11"/>
          <p:cNvCxnSpPr/>
          <p:nvPr/>
        </p:nvCxnSpPr>
        <p:spPr bwMode="auto">
          <a:xfrm flipV="1">
            <a:off x="2711623" y="3594628"/>
            <a:ext cx="720080" cy="8268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860980" name="Connecteur droit 12"/>
          <p:cNvCxnSpPr/>
          <p:nvPr/>
        </p:nvCxnSpPr>
        <p:spPr bwMode="auto">
          <a:xfrm flipV="1">
            <a:off x="2118846" y="3358587"/>
            <a:ext cx="767963" cy="72779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1213085" name="Connecteur droit 16"/>
          <p:cNvCxnSpPr/>
          <p:nvPr/>
        </p:nvCxnSpPr>
        <p:spPr bwMode="auto">
          <a:xfrm flipH="1" flipV="1">
            <a:off x="8825110" y="3005604"/>
            <a:ext cx="1087313" cy="14516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4012682" name="ZoneTexte 15"/>
          <p:cNvSpPr txBox="1"/>
          <p:nvPr/>
        </p:nvSpPr>
        <p:spPr bwMode="auto">
          <a:xfrm>
            <a:off x="9384318" y="454459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dirty="0"/>
              <a:t>5'' TFT display</a:t>
            </a:r>
            <a:endParaRPr dirty="0"/>
          </a:p>
        </p:txBody>
      </p:sp>
      <p:sp>
        <p:nvSpPr>
          <p:cNvPr id="1702179007" name="ZoneTexte 19"/>
          <p:cNvSpPr txBox="1"/>
          <p:nvPr/>
        </p:nvSpPr>
        <p:spPr bwMode="auto">
          <a:xfrm>
            <a:off x="2349327" y="4457245"/>
            <a:ext cx="2450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/>
              <a:t>Port Ethernet : </a:t>
            </a:r>
            <a:r>
              <a:rPr lang="fr-FR" sz="120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192.168.0.2</a:t>
            </a:r>
            <a:endParaRPr lang="fr-FR" sz="1200"/>
          </a:p>
        </p:txBody>
      </p:sp>
      <p:sp>
        <p:nvSpPr>
          <p:cNvPr id="1987651706" name="ZoneTexte 21"/>
          <p:cNvSpPr txBox="1"/>
          <p:nvPr/>
        </p:nvSpPr>
        <p:spPr bwMode="auto">
          <a:xfrm>
            <a:off x="1303040" y="3930768"/>
            <a:ext cx="120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/>
              <a:t>Port alimentation</a:t>
            </a:r>
            <a:endParaRPr/>
          </a:p>
          <a:p>
            <a:pPr algn="ctr">
              <a:defRPr/>
            </a:pPr>
            <a:r>
              <a:rPr lang="fr-FR" sz="1200"/>
              <a:t>PH+N+T</a:t>
            </a:r>
            <a:endParaRPr/>
          </a:p>
        </p:txBody>
      </p:sp>
      <p:sp>
        <p:nvSpPr>
          <p:cNvPr id="59029714" name="Espace réservé du numéro de diapositive 2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34</a:t>
            </a:fld>
            <a:endParaRPr lang="ru-RU"/>
          </a:p>
        </p:txBody>
      </p:sp>
      <p:sp>
        <p:nvSpPr>
          <p:cNvPr id="212345675" name="ZoneTexte 26"/>
          <p:cNvSpPr txBox="1"/>
          <p:nvPr/>
        </p:nvSpPr>
        <p:spPr bwMode="auto">
          <a:xfrm>
            <a:off x="1159371" y="483492"/>
            <a:ext cx="9195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/>
              <a:t>The HMI allows the operator to visually communicate information that is essential for the maintenance of the machine and its operation during the cycle.</a:t>
            </a:r>
            <a:endParaRPr dirty="0"/>
          </a:p>
        </p:txBody>
      </p:sp>
      <p:cxnSp>
        <p:nvCxnSpPr>
          <p:cNvPr id="549989353" name="Connecteur droit 27"/>
          <p:cNvCxnSpPr/>
          <p:nvPr/>
        </p:nvCxnSpPr>
        <p:spPr bwMode="auto">
          <a:xfrm flipH="1" flipV="1">
            <a:off x="4382264" y="4022235"/>
            <a:ext cx="741627" cy="3992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8480570" name="ZoneTexte 25"/>
          <p:cNvSpPr txBox="1"/>
          <p:nvPr/>
        </p:nvSpPr>
        <p:spPr bwMode="auto">
          <a:xfrm>
            <a:off x="4974035" y="4421484"/>
            <a:ext cx="57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/>
              <a:t>USB</a:t>
            </a:r>
            <a:endParaRPr/>
          </a:p>
        </p:txBody>
      </p:sp>
      <p:pic>
        <p:nvPicPr>
          <p:cNvPr id="771742638" name="Image 1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309617244" name="Image 1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5995250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35</a:t>
            </a:fld>
            <a:endParaRPr lang="ru-RU"/>
          </a:p>
        </p:txBody>
      </p:sp>
      <p:sp>
        <p:nvSpPr>
          <p:cNvPr id="59987799" name="ZoneTexte 5"/>
          <p:cNvSpPr txBox="1"/>
          <p:nvPr/>
        </p:nvSpPr>
        <p:spPr bwMode="auto">
          <a:xfrm>
            <a:off x="4583832" y="1084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800"/>
              <a:t>Lien avec So Machine Basic</a:t>
            </a:r>
            <a:endParaRPr lang="fr-FR"/>
          </a:p>
        </p:txBody>
      </p:sp>
      <p:pic>
        <p:nvPicPr>
          <p:cNvPr id="1889562220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7717" y="1124744"/>
            <a:ext cx="9654611" cy="5544616"/>
          </a:xfrm>
          <a:prstGeom prst="rect">
            <a:avLst/>
          </a:prstGeom>
        </p:spPr>
      </p:pic>
      <p:sp>
        <p:nvSpPr>
          <p:cNvPr id="539616659" name="ZoneTexte 1"/>
          <p:cNvSpPr txBox="1"/>
          <p:nvPr/>
        </p:nvSpPr>
        <p:spPr bwMode="auto">
          <a:xfrm>
            <a:off x="119336" y="660572"/>
            <a:ext cx="316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/>
              <a:t>Step graph of screens and light column,</a:t>
            </a:r>
            <a:endParaRPr dirty="0"/>
          </a:p>
        </p:txBody>
      </p:sp>
      <p:pic>
        <p:nvPicPr>
          <p:cNvPr id="1263650980" name="Image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5578352" name="Imag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sp>
        <p:nvSpPr>
          <p:cNvPr id="1020906728" name="Titre 1"/>
          <p:cNvSpPr>
            <a:spLocks noGrp="1"/>
          </p:cNvSpPr>
          <p:nvPr>
            <p:ph type="title"/>
          </p:nvPr>
        </p:nvSpPr>
        <p:spPr bwMode="auto">
          <a:xfrm>
            <a:off x="4710482" y="0"/>
            <a:ext cx="2771035" cy="25811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sz="2800"/>
              <a:t>Valeur d’appel écran</a:t>
            </a:r>
            <a:endParaRPr/>
          </a:p>
        </p:txBody>
      </p:sp>
      <p:sp>
        <p:nvSpPr>
          <p:cNvPr id="141490961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36</a:t>
            </a:fld>
            <a:endParaRPr lang="ru-RU"/>
          </a:p>
        </p:txBody>
      </p:sp>
      <p:pic>
        <p:nvPicPr>
          <p:cNvPr id="1477301864" name="Image 5"/>
          <p:cNvPicPr>
            <a:picLocks noChangeAspect="1"/>
          </p:cNvPicPr>
          <p:nvPr/>
        </p:nvPicPr>
        <p:blipFill>
          <a:blip r:embed="rId4"/>
          <a:srcRect r="3528"/>
          <a:stretch/>
        </p:blipFill>
        <p:spPr bwMode="auto">
          <a:xfrm>
            <a:off x="15625" y="652071"/>
            <a:ext cx="6088179" cy="3855953"/>
          </a:xfrm>
          <a:prstGeom prst="rect">
            <a:avLst/>
          </a:prstGeom>
        </p:spPr>
      </p:pic>
      <p:pic>
        <p:nvPicPr>
          <p:cNvPr id="517164166" name="Image 7"/>
          <p:cNvPicPr>
            <a:picLocks noChangeAspect="1"/>
          </p:cNvPicPr>
          <p:nvPr/>
        </p:nvPicPr>
        <p:blipFill>
          <a:blip r:embed="rId5"/>
          <a:srcRect r="1349"/>
          <a:stretch/>
        </p:blipFill>
        <p:spPr bwMode="auto">
          <a:xfrm>
            <a:off x="15625" y="4471026"/>
            <a:ext cx="5951984" cy="2387883"/>
          </a:xfrm>
          <a:prstGeom prst="rect">
            <a:avLst/>
          </a:prstGeom>
        </p:spPr>
      </p:pic>
      <p:sp>
        <p:nvSpPr>
          <p:cNvPr id="835121256" name="Rectangle 8"/>
          <p:cNvSpPr/>
          <p:nvPr/>
        </p:nvSpPr>
        <p:spPr bwMode="auto">
          <a:xfrm>
            <a:off x="5179475" y="4077072"/>
            <a:ext cx="1080120" cy="504056"/>
          </a:xfrm>
          <a:prstGeom prst="rect">
            <a:avLst/>
          </a:prstGeom>
          <a:solidFill>
            <a:srgbClr val="2F5597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366481668" name="Connecteur droit 10"/>
          <p:cNvCxnSpPr>
            <a:stCxn id="835121256" idx="3"/>
          </p:cNvCxnSpPr>
          <p:nvPr/>
        </p:nvCxnSpPr>
        <p:spPr bwMode="auto">
          <a:xfrm>
            <a:off x="6259595" y="4329100"/>
            <a:ext cx="1093915" cy="3240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3308717" name="ZoneTexte 11"/>
          <p:cNvSpPr txBox="1"/>
          <p:nvPr/>
        </p:nvSpPr>
        <p:spPr bwMode="auto">
          <a:xfrm>
            <a:off x="7509299" y="4221088"/>
            <a:ext cx="4104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 err="1"/>
              <a:t>Ihm</a:t>
            </a:r>
            <a:r>
              <a:rPr lang="en-US" dirty="0"/>
              <a:t> continuously reads the %MW20 register,
Ex: If on the %MW20 register the value is 5.
The HMI will display page 5.</a:t>
            </a:r>
            <a:endParaRPr dirty="0"/>
          </a:p>
        </p:txBody>
      </p:sp>
      <p:cxnSp>
        <p:nvCxnSpPr>
          <p:cNvPr id="2070086763" name="Connecteur droit avec flèche 15"/>
          <p:cNvCxnSpPr/>
          <p:nvPr/>
        </p:nvCxnSpPr>
        <p:spPr bwMode="auto">
          <a:xfrm flipV="1">
            <a:off x="9561526" y="3068960"/>
            <a:ext cx="0" cy="100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6733760" name="Image 1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712146" y="136525"/>
            <a:ext cx="3392442" cy="2552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97776853" name="ZoneTexte 18"/>
          <p:cNvSpPr txBox="1"/>
          <p:nvPr/>
        </p:nvSpPr>
        <p:spPr bwMode="auto">
          <a:xfrm>
            <a:off x="9021467" y="2695002"/>
            <a:ext cx="108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>
                <a:latin typeface="BankGothic Lt BT"/>
              </a:rPr>
              <a:t>Ecran 5</a:t>
            </a:r>
            <a:endParaRPr/>
          </a:p>
        </p:txBody>
      </p:sp>
      <p:sp>
        <p:nvSpPr>
          <p:cNvPr id="956057089" name="Flèche : haut 2"/>
          <p:cNvSpPr/>
          <p:nvPr/>
        </p:nvSpPr>
        <p:spPr bwMode="auto">
          <a:xfrm>
            <a:off x="7830775" y="3892823"/>
            <a:ext cx="98804" cy="360040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2523419" name="ZoneTexte 4"/>
          <p:cNvSpPr txBox="1"/>
          <p:nvPr/>
        </p:nvSpPr>
        <p:spPr bwMode="auto">
          <a:xfrm>
            <a:off x="7392144" y="3563856"/>
            <a:ext cx="143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 i="1">
                <a:solidFill>
                  <a:schemeClr val="accent1"/>
                </a:solidFill>
              </a:rPr>
              <a:t>Curepanel ID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1132353" name="Titre 1"/>
          <p:cNvSpPr>
            <a:spLocks noGrp="1"/>
          </p:cNvSpPr>
          <p:nvPr>
            <p:ph type="title"/>
          </p:nvPr>
        </p:nvSpPr>
        <p:spPr bwMode="auto">
          <a:xfrm>
            <a:off x="5483324" y="44624"/>
            <a:ext cx="1225352" cy="421928"/>
          </a:xfrm>
        </p:spPr>
        <p:txBody>
          <a:bodyPr/>
          <a:lstStyle/>
          <a:p>
            <a:pPr>
              <a:defRPr/>
            </a:pPr>
            <a:r>
              <a:rPr lang="fr-FR" sz="2400"/>
              <a:t>Horloge</a:t>
            </a:r>
            <a:endParaRPr lang="fr-FR"/>
          </a:p>
        </p:txBody>
      </p:sp>
      <p:sp>
        <p:nvSpPr>
          <p:cNvPr id="274011448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37</a:t>
            </a:fld>
            <a:endParaRPr lang="ru-RU"/>
          </a:p>
        </p:txBody>
      </p:sp>
      <p:pic>
        <p:nvPicPr>
          <p:cNvPr id="611511259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474634942" name="Image 3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75814" y="260648"/>
            <a:ext cx="1554650" cy="1485725"/>
          </a:xfrm>
          <a:prstGeom prst="rect">
            <a:avLst/>
          </a:prstGeom>
        </p:spPr>
      </p:pic>
      <p:pic>
        <p:nvPicPr>
          <p:cNvPr id="1401828858" name="Image 6"/>
          <p:cNvPicPr>
            <a:picLocks noChangeAspect="1"/>
          </p:cNvPicPr>
          <p:nvPr/>
        </p:nvPicPr>
        <p:blipFill>
          <a:blip r:embed="rId5"/>
          <a:srcRect l="19086" r="17477"/>
          <a:stretch/>
        </p:blipFill>
        <p:spPr bwMode="auto">
          <a:xfrm>
            <a:off x="8598487" y="335690"/>
            <a:ext cx="1770674" cy="1568663"/>
          </a:xfrm>
          <a:prstGeom prst="rect">
            <a:avLst/>
          </a:prstGeom>
        </p:spPr>
      </p:pic>
      <p:sp>
        <p:nvSpPr>
          <p:cNvPr id="1757506463" name="ZoneTexte 7"/>
          <p:cNvSpPr txBox="1"/>
          <p:nvPr/>
        </p:nvSpPr>
        <p:spPr bwMode="auto">
          <a:xfrm>
            <a:off x="1675814" y="1768556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 b="1"/>
              <a:t>%SW50  à  %SW53</a:t>
            </a:r>
            <a:endParaRPr/>
          </a:p>
        </p:txBody>
      </p:sp>
      <p:sp>
        <p:nvSpPr>
          <p:cNvPr id="875401359" name="ZoneTexte 8"/>
          <p:cNvSpPr txBox="1"/>
          <p:nvPr/>
        </p:nvSpPr>
        <p:spPr bwMode="auto">
          <a:xfrm>
            <a:off x="1472420" y="2324709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Table of 4 words %MW:
-Day
-Hours
-Minutes
-Seconds</a:t>
            </a:r>
            <a:endParaRPr dirty="0"/>
          </a:p>
        </p:txBody>
      </p:sp>
      <p:cxnSp>
        <p:nvCxnSpPr>
          <p:cNvPr id="11580610" name="Connecteur droit 10"/>
          <p:cNvCxnSpPr/>
          <p:nvPr/>
        </p:nvCxnSpPr>
        <p:spPr bwMode="auto">
          <a:xfrm>
            <a:off x="4208725" y="2759264"/>
            <a:ext cx="3600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208068" name="ZoneTexte 11"/>
          <p:cNvSpPr txBox="1"/>
          <p:nvPr/>
        </p:nvSpPr>
        <p:spPr bwMode="auto">
          <a:xfrm>
            <a:off x="4862901" y="2415296"/>
            <a:ext cx="238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dirty="0"/>
              <a:t>Liaison Modbus TCP/IP</a:t>
            </a:r>
            <a:endParaRPr dirty="0"/>
          </a:p>
        </p:txBody>
      </p:sp>
      <p:sp>
        <p:nvSpPr>
          <p:cNvPr id="1898508365" name="Rectangle 12"/>
          <p:cNvSpPr/>
          <p:nvPr/>
        </p:nvSpPr>
        <p:spPr bwMode="auto">
          <a:xfrm>
            <a:off x="1156973" y="136526"/>
            <a:ext cx="2736304" cy="3571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27575464" name="Rectangle 13"/>
          <p:cNvSpPr/>
          <p:nvPr/>
        </p:nvSpPr>
        <p:spPr bwMode="auto">
          <a:xfrm>
            <a:off x="8112224" y="136526"/>
            <a:ext cx="2743200" cy="3571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1036398603" name="Image 15"/>
          <p:cNvPicPr>
            <a:picLocks noChangeAspect="1"/>
          </p:cNvPicPr>
          <p:nvPr/>
        </p:nvPicPr>
        <p:blipFill>
          <a:blip r:embed="rId6"/>
          <a:srcRect t="24262" r="48362" b="23405"/>
          <a:stretch/>
        </p:blipFill>
        <p:spPr bwMode="auto">
          <a:xfrm>
            <a:off x="7392145" y="3924277"/>
            <a:ext cx="3961656" cy="24328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71852414" name="ZoneTexte 16"/>
          <p:cNvSpPr txBox="1"/>
          <p:nvPr/>
        </p:nvSpPr>
        <p:spPr bwMode="auto">
          <a:xfrm>
            <a:off x="8812763" y="2601692"/>
            <a:ext cx="202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600" dirty="0"/>
              <a:t>Dialogue table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2424568" name="Titre 1"/>
          <p:cNvSpPr>
            <a:spLocks noGrp="1"/>
          </p:cNvSpPr>
          <p:nvPr>
            <p:ph type="title"/>
          </p:nvPr>
        </p:nvSpPr>
        <p:spPr bwMode="auto">
          <a:xfrm>
            <a:off x="5015272" y="6565"/>
            <a:ext cx="2161456" cy="2779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fr-FR" sz="2400"/>
              <a:t>Retour d’alarme</a:t>
            </a:r>
            <a:endParaRPr/>
          </a:p>
        </p:txBody>
      </p:sp>
      <p:sp>
        <p:nvSpPr>
          <p:cNvPr id="1482994742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38</a:t>
            </a:fld>
            <a:endParaRPr lang="ru-RU"/>
          </a:p>
        </p:txBody>
      </p:sp>
      <p:pic>
        <p:nvPicPr>
          <p:cNvPr id="216860174" name="Imag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9337" y="2420893"/>
            <a:ext cx="5582654" cy="43305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05538097" name="Image 7"/>
          <p:cNvPicPr>
            <a:picLocks noChangeAspect="1"/>
          </p:cNvPicPr>
          <p:nvPr/>
        </p:nvPicPr>
        <p:blipFill>
          <a:blip r:embed="rId4"/>
          <a:srcRect r="4602"/>
          <a:stretch/>
        </p:blipFill>
        <p:spPr bwMode="auto">
          <a:xfrm>
            <a:off x="129385" y="954335"/>
            <a:ext cx="5516344" cy="12765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68633153" name="Imag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577930352" name="Image 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274989" y="954170"/>
            <a:ext cx="2557078" cy="1923783"/>
          </a:xfrm>
          <a:prstGeom prst="rect">
            <a:avLst/>
          </a:prstGeom>
          <a:ln w="38100">
            <a:solidFill>
              <a:srgbClr val="4472C4"/>
            </a:solidFill>
          </a:ln>
        </p:spPr>
      </p:pic>
      <p:cxnSp>
        <p:nvCxnSpPr>
          <p:cNvPr id="1736441016" name="Connecteur droit 12"/>
          <p:cNvCxnSpPr/>
          <p:nvPr/>
        </p:nvCxnSpPr>
        <p:spPr bwMode="auto">
          <a:xfrm>
            <a:off x="6023992" y="5517232"/>
            <a:ext cx="5040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9630188" name="Connecteur droit 13"/>
          <p:cNvCxnSpPr/>
          <p:nvPr/>
        </p:nvCxnSpPr>
        <p:spPr bwMode="auto">
          <a:xfrm flipV="1">
            <a:off x="11064552" y="3140968"/>
            <a:ext cx="0" cy="23762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5632221" name="ZoneTexte 16"/>
          <p:cNvSpPr txBox="1"/>
          <p:nvPr/>
        </p:nvSpPr>
        <p:spPr bwMode="auto">
          <a:xfrm>
            <a:off x="6490010" y="5209455"/>
            <a:ext cx="2990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If the word %MW30X2 is activated</a:t>
            </a:r>
            <a:endParaRPr dirty="0"/>
          </a:p>
        </p:txBody>
      </p:sp>
      <p:sp>
        <p:nvSpPr>
          <p:cNvPr id="898387796" name="ZoneTexte 17"/>
          <p:cNvSpPr txBox="1"/>
          <p:nvPr/>
        </p:nvSpPr>
        <p:spPr bwMode="auto">
          <a:xfrm>
            <a:off x="6096000" y="5517232"/>
            <a:ext cx="3930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The HMI comes to the alarm screen and displays a sentence configured in advance:
EX: X2: Default ARU lectern</a:t>
            </a:r>
            <a:endParaRPr dirty="0"/>
          </a:p>
        </p:txBody>
      </p:sp>
      <p:pic>
        <p:nvPicPr>
          <p:cNvPr id="969603660" name="Image 19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425201" y="572625"/>
            <a:ext cx="2090895" cy="4176231"/>
          </a:xfrm>
          <a:prstGeom prst="rect">
            <a:avLst/>
          </a:prstGeom>
        </p:spPr>
      </p:pic>
      <p:sp>
        <p:nvSpPr>
          <p:cNvPr id="1078046261" name="Rectangle 23"/>
          <p:cNvSpPr/>
          <p:nvPr/>
        </p:nvSpPr>
        <p:spPr bwMode="auto">
          <a:xfrm>
            <a:off x="6425201" y="323392"/>
            <a:ext cx="2263076" cy="44254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64145550" name="ZoneTexte 24"/>
          <p:cNvSpPr txBox="1"/>
          <p:nvPr/>
        </p:nvSpPr>
        <p:spPr bwMode="auto">
          <a:xfrm>
            <a:off x="7265111" y="32248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>
                <a:solidFill>
                  <a:schemeClr val="accent6">
                    <a:lumMod val="75000"/>
                  </a:schemeClr>
                </a:solidFill>
              </a:rPr>
              <a:t>GS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2834555" name="Titre 1"/>
          <p:cNvSpPr>
            <a:spLocks noGrp="1"/>
          </p:cNvSpPr>
          <p:nvPr>
            <p:ph type="title"/>
          </p:nvPr>
        </p:nvSpPr>
        <p:spPr bwMode="auto">
          <a:xfrm>
            <a:off x="5087280" y="116632"/>
            <a:ext cx="2017440" cy="28803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sz="2800"/>
              <a:t>Câblage IHM</a:t>
            </a:r>
            <a:endParaRPr/>
          </a:p>
        </p:txBody>
      </p:sp>
      <p:sp>
        <p:nvSpPr>
          <p:cNvPr id="1824000642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39</a:t>
            </a:fld>
            <a:endParaRPr lang="ru-RU"/>
          </a:p>
        </p:txBody>
      </p:sp>
      <p:pic>
        <p:nvPicPr>
          <p:cNvPr id="731487560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8433" y="1743960"/>
            <a:ext cx="4860965" cy="31403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20567820" name="Rectangle 5"/>
          <p:cNvSpPr/>
          <p:nvPr/>
        </p:nvSpPr>
        <p:spPr bwMode="auto">
          <a:xfrm>
            <a:off x="237570" y="1743959"/>
            <a:ext cx="4891903" cy="3140393"/>
          </a:xfrm>
          <a:prstGeom prst="rect">
            <a:avLst/>
          </a:prstGeom>
          <a:solidFill>
            <a:srgbClr val="FF0000">
              <a:alpha val="5000"/>
            </a:srgbClr>
          </a:solidFill>
          <a:ln w="1904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571560494" name="ZoneTexte 6"/>
          <p:cNvSpPr txBox="1"/>
          <p:nvPr/>
        </p:nvSpPr>
        <p:spPr bwMode="auto">
          <a:xfrm>
            <a:off x="1287580" y="986315"/>
            <a:ext cx="3633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b="1" dirty="0"/>
              <a:t>Upstream of the electronic circuit breaker there are:
230/24V transformer;
The 4A Q4 circuit breaker;
The inter-disconnector.</a:t>
            </a:r>
            <a:endParaRPr dirty="0"/>
          </a:p>
        </p:txBody>
      </p:sp>
      <p:sp>
        <p:nvSpPr>
          <p:cNvPr id="485057756" name="Organigramme : Alternative 7"/>
          <p:cNvSpPr/>
          <p:nvPr/>
        </p:nvSpPr>
        <p:spPr bwMode="auto">
          <a:xfrm>
            <a:off x="3255895" y="3495757"/>
            <a:ext cx="191925" cy="209651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/>
              <a:t>1</a:t>
            </a:r>
            <a:endParaRPr/>
          </a:p>
        </p:txBody>
      </p:sp>
      <p:sp>
        <p:nvSpPr>
          <p:cNvPr id="514939189" name="Organigramme : Alternative 8"/>
          <p:cNvSpPr/>
          <p:nvPr/>
        </p:nvSpPr>
        <p:spPr bwMode="auto">
          <a:xfrm>
            <a:off x="567500" y="3121004"/>
            <a:ext cx="191925" cy="209651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/>
              <a:t>3</a:t>
            </a:r>
            <a:endParaRPr/>
          </a:p>
        </p:txBody>
      </p:sp>
      <p:sp>
        <p:nvSpPr>
          <p:cNvPr id="266380984" name="Organigramme : Alternative 9"/>
          <p:cNvSpPr/>
          <p:nvPr/>
        </p:nvSpPr>
        <p:spPr bwMode="auto">
          <a:xfrm>
            <a:off x="4444211" y="2915403"/>
            <a:ext cx="191925" cy="209651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/>
              <a:t>2</a:t>
            </a:r>
            <a:endParaRPr/>
          </a:p>
        </p:txBody>
      </p:sp>
      <p:cxnSp>
        <p:nvCxnSpPr>
          <p:cNvPr id="1315851917" name="Connecteur droit 10"/>
          <p:cNvCxnSpPr/>
          <p:nvPr/>
        </p:nvCxnSpPr>
        <p:spPr bwMode="auto">
          <a:xfrm flipV="1">
            <a:off x="653625" y="2877367"/>
            <a:ext cx="105800" cy="2142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315977" name="Connecteur droit 11"/>
          <p:cNvCxnSpPr/>
          <p:nvPr/>
        </p:nvCxnSpPr>
        <p:spPr bwMode="auto">
          <a:xfrm flipH="1" flipV="1">
            <a:off x="3351857" y="3744078"/>
            <a:ext cx="167971" cy="222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526302" name="Connecteur droit 12"/>
          <p:cNvCxnSpPr/>
          <p:nvPr/>
        </p:nvCxnSpPr>
        <p:spPr bwMode="auto">
          <a:xfrm flipV="1">
            <a:off x="4383924" y="3153911"/>
            <a:ext cx="166087" cy="176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5290859" name="Image 1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181402" y="2174238"/>
            <a:ext cx="2298468" cy="2282771"/>
          </a:xfrm>
          <a:prstGeom prst="rect">
            <a:avLst/>
          </a:prstGeom>
        </p:spPr>
      </p:pic>
      <p:sp>
        <p:nvSpPr>
          <p:cNvPr id="1867481273" name="Rectangle 14"/>
          <p:cNvSpPr/>
          <p:nvPr/>
        </p:nvSpPr>
        <p:spPr bwMode="auto">
          <a:xfrm>
            <a:off x="6094769" y="1743959"/>
            <a:ext cx="2245110" cy="3236575"/>
          </a:xfrm>
          <a:prstGeom prst="rect">
            <a:avLst/>
          </a:prstGeom>
          <a:solidFill>
            <a:srgbClr val="FF0000">
              <a:alpha val="5000"/>
            </a:srgbClr>
          </a:solidFill>
          <a:ln w="1904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945151185" name="ZoneTexte 15"/>
          <p:cNvSpPr txBox="1"/>
          <p:nvPr/>
        </p:nvSpPr>
        <p:spPr bwMode="auto">
          <a:xfrm>
            <a:off x="6300086" y="5301603"/>
            <a:ext cx="2119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The electronic circuit breaker is set to the 24V/4A position</a:t>
            </a:r>
            <a:endParaRPr dirty="0"/>
          </a:p>
        </p:txBody>
      </p:sp>
      <p:cxnSp>
        <p:nvCxnSpPr>
          <p:cNvPr id="834719674" name="Connecteur droit 16"/>
          <p:cNvCxnSpPr/>
          <p:nvPr/>
        </p:nvCxnSpPr>
        <p:spPr bwMode="auto">
          <a:xfrm flipH="1">
            <a:off x="5177907" y="3153910"/>
            <a:ext cx="82624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488602" name="Connecteur droit 17"/>
          <p:cNvCxnSpPr/>
          <p:nvPr/>
        </p:nvCxnSpPr>
        <p:spPr bwMode="auto">
          <a:xfrm flipH="1">
            <a:off x="8419395" y="3153910"/>
            <a:ext cx="573041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6450450" name="Image 1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117808" y="1976440"/>
            <a:ext cx="2898892" cy="2874316"/>
          </a:xfrm>
          <a:prstGeom prst="rect">
            <a:avLst/>
          </a:prstGeom>
        </p:spPr>
      </p:pic>
      <p:sp>
        <p:nvSpPr>
          <p:cNvPr id="360313804" name="Rectangle 21"/>
          <p:cNvSpPr/>
          <p:nvPr/>
        </p:nvSpPr>
        <p:spPr bwMode="auto">
          <a:xfrm>
            <a:off x="9048328" y="1877469"/>
            <a:ext cx="3040452" cy="3103060"/>
          </a:xfrm>
          <a:prstGeom prst="rect">
            <a:avLst/>
          </a:prstGeom>
          <a:solidFill>
            <a:srgbClr val="FF0000">
              <a:alpha val="5000"/>
            </a:srgbClr>
          </a:solidFill>
          <a:ln w="1904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332322478" name="Image 2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5434166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>
            <a:off x="855266" y="3395855"/>
            <a:ext cx="1526953" cy="842654"/>
          </a:xfrm>
          <a:prstGeom prst="rect">
            <a:avLst/>
          </a:prstGeom>
          <a:noFill/>
          <a:ln>
            <a:noFill/>
          </a:ln>
        </p:spPr>
      </p:pic>
      <p:sp>
        <p:nvSpPr>
          <p:cNvPr id="832660841" name="Заголовок 1"/>
          <p:cNvSpPr>
            <a:spLocks noGrp="1"/>
          </p:cNvSpPr>
          <p:nvPr>
            <p:ph type="title"/>
          </p:nvPr>
        </p:nvSpPr>
        <p:spPr bwMode="auto">
          <a:xfrm>
            <a:off x="5238234" y="156346"/>
            <a:ext cx="1440160" cy="33409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sz="2200"/>
              <a:t>MOE/MOS</a:t>
            </a:r>
            <a:endParaRPr/>
          </a:p>
        </p:txBody>
      </p:sp>
      <p:sp>
        <p:nvSpPr>
          <p:cNvPr id="1995502351" name="Rectangle 175422994"/>
          <p:cNvSpPr/>
          <p:nvPr/>
        </p:nvSpPr>
        <p:spPr bwMode="auto">
          <a:xfrm>
            <a:off x="429529" y="2396966"/>
            <a:ext cx="2459893" cy="3258941"/>
          </a:xfrm>
          <a:prstGeom prst="rect">
            <a:avLst/>
          </a:prstGeom>
          <a:noFill/>
          <a:ln w="38099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822070754" name="Connecteur droit avec flèche 3"/>
          <p:cNvCxnSpPr/>
          <p:nvPr/>
        </p:nvCxnSpPr>
        <p:spPr bwMode="auto">
          <a:xfrm>
            <a:off x="5018173" y="1772816"/>
            <a:ext cx="0" cy="364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1848514" name="Rectangle : coins arrondis 1"/>
          <p:cNvSpPr/>
          <p:nvPr/>
        </p:nvSpPr>
        <p:spPr bwMode="auto">
          <a:xfrm>
            <a:off x="3690062" y="2204864"/>
            <a:ext cx="4536504" cy="3643142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dirty="0" err="1"/>
              <a:t>Napkin</a:t>
            </a:r>
            <a:r>
              <a:rPr lang="fr-FR" dirty="0"/>
              <a:t> ring </a:t>
            </a:r>
            <a:r>
              <a:rPr lang="fr-FR" dirty="0" err="1"/>
              <a:t>sorting</a:t>
            </a:r>
            <a:endParaRPr dirty="0"/>
          </a:p>
        </p:txBody>
      </p:sp>
      <p:pic>
        <p:nvPicPr>
          <p:cNvPr id="158554851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55266" y="4178130"/>
            <a:ext cx="1526953" cy="842654"/>
          </a:xfrm>
          <a:prstGeom prst="rect">
            <a:avLst/>
          </a:prstGeom>
          <a:noFill/>
          <a:ln>
            <a:noFill/>
          </a:ln>
        </p:spPr>
      </p:pic>
      <p:sp>
        <p:nvSpPr>
          <p:cNvPr id="224219747" name="ZoneTexte 2"/>
          <p:cNvSpPr txBox="1"/>
          <p:nvPr/>
        </p:nvSpPr>
        <p:spPr bwMode="auto">
          <a:xfrm>
            <a:off x="925219" y="5153679"/>
            <a:ext cx="152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>
                <a:latin typeface="BankGothic Lt BT"/>
              </a:rPr>
              <a:t>Chargeur</a:t>
            </a:r>
            <a:endParaRPr/>
          </a:p>
        </p:txBody>
      </p:sp>
      <p:pic>
        <p:nvPicPr>
          <p:cNvPr id="958464001" name="Picture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186529" y="2137334"/>
            <a:ext cx="813025" cy="84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573120" name="Picture 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350294" y="3492689"/>
            <a:ext cx="813025" cy="84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022225" name="Picture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05369" y="2137334"/>
            <a:ext cx="813025" cy="84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123414" name="Picture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806764" y="2137334"/>
            <a:ext cx="813025" cy="842654"/>
          </a:xfrm>
          <a:prstGeom prst="rect">
            <a:avLst/>
          </a:prstGeom>
          <a:noFill/>
          <a:ln>
            <a:noFill/>
          </a:ln>
        </p:spPr>
      </p:pic>
      <p:sp>
        <p:nvSpPr>
          <p:cNvPr id="921176842" name="Rectangle 13"/>
          <p:cNvSpPr/>
          <p:nvPr/>
        </p:nvSpPr>
        <p:spPr bwMode="auto">
          <a:xfrm>
            <a:off x="9192344" y="2043168"/>
            <a:ext cx="2459893" cy="3966534"/>
          </a:xfrm>
          <a:prstGeom prst="rect">
            <a:avLst/>
          </a:prstGeom>
          <a:noFill/>
          <a:ln w="38099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965539663" name="Picture 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94752" y="3502583"/>
            <a:ext cx="813025" cy="84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121259" name="Picture 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818394" y="3502583"/>
            <a:ext cx="813025" cy="84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81436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7707" y="2530032"/>
            <a:ext cx="1526953" cy="842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3221413" name="Connecteur droit 5"/>
          <p:cNvCxnSpPr/>
          <p:nvPr/>
        </p:nvCxnSpPr>
        <p:spPr bwMode="auto">
          <a:xfrm>
            <a:off x="9199845" y="3398595"/>
            <a:ext cx="244489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8175411" name="Заголовок 1"/>
          <p:cNvSpPr txBox="1"/>
          <p:nvPr/>
        </p:nvSpPr>
        <p:spPr bwMode="auto">
          <a:xfrm>
            <a:off x="10094752" y="2902641"/>
            <a:ext cx="961640" cy="550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1600">
                <a:latin typeface="BankGothic Lt BT"/>
              </a:rPr>
              <a:t>BAC 1</a:t>
            </a:r>
            <a:endParaRPr/>
          </a:p>
        </p:txBody>
      </p:sp>
      <p:sp>
        <p:nvSpPr>
          <p:cNvPr id="2053091990" name="Заголовок 1"/>
          <p:cNvSpPr txBox="1"/>
          <p:nvPr/>
        </p:nvSpPr>
        <p:spPr bwMode="auto">
          <a:xfrm>
            <a:off x="10063075" y="4267093"/>
            <a:ext cx="961640" cy="550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1600">
                <a:latin typeface="BankGothic Lt BT"/>
              </a:rPr>
              <a:t>BAC 2</a:t>
            </a:r>
            <a:endParaRPr/>
          </a:p>
        </p:txBody>
      </p:sp>
      <p:cxnSp>
        <p:nvCxnSpPr>
          <p:cNvPr id="1458679341" name="Connecteur droit 23"/>
          <p:cNvCxnSpPr/>
          <p:nvPr/>
        </p:nvCxnSpPr>
        <p:spPr bwMode="auto">
          <a:xfrm>
            <a:off x="9199845" y="4826375"/>
            <a:ext cx="244489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620484" name="Graphique 7" descr="Fermer avec un remplissage uni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>
            <a:off x="10243218" y="5111567"/>
            <a:ext cx="358144" cy="358144"/>
          </a:xfrm>
          <a:prstGeom prst="rect">
            <a:avLst/>
          </a:prstGeom>
        </p:spPr>
      </p:pic>
      <p:sp>
        <p:nvSpPr>
          <p:cNvPr id="896970649" name="Заголовок 1"/>
          <p:cNvSpPr txBox="1"/>
          <p:nvPr/>
        </p:nvSpPr>
        <p:spPr bwMode="auto">
          <a:xfrm>
            <a:off x="9876843" y="5440170"/>
            <a:ext cx="1179549" cy="550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1600">
                <a:latin typeface="BankGothic Lt BT"/>
              </a:rPr>
              <a:t>Dechets</a:t>
            </a:r>
          </a:p>
        </p:txBody>
      </p:sp>
      <p:pic>
        <p:nvPicPr>
          <p:cNvPr id="1895399684" name="Graphique 9" descr="Éclair avec un remplissage uni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 bwMode="auto">
          <a:xfrm>
            <a:off x="4743116" y="1009993"/>
            <a:ext cx="550115" cy="550115"/>
          </a:xfrm>
          <a:prstGeom prst="rect">
            <a:avLst/>
          </a:prstGeom>
        </p:spPr>
      </p:pic>
      <p:pic>
        <p:nvPicPr>
          <p:cNvPr id="697557718" name="Graphique 12" descr="Poumons avec un remplissage uni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 bwMode="auto">
          <a:xfrm>
            <a:off x="6637190" y="1014025"/>
            <a:ext cx="550115" cy="550115"/>
          </a:xfrm>
          <a:prstGeom prst="rect">
            <a:avLst/>
          </a:prstGeom>
        </p:spPr>
      </p:pic>
      <p:cxnSp>
        <p:nvCxnSpPr>
          <p:cNvPr id="60316040" name="Connecteur droit avec flèche 28"/>
          <p:cNvCxnSpPr/>
          <p:nvPr/>
        </p:nvCxnSpPr>
        <p:spPr bwMode="auto">
          <a:xfrm>
            <a:off x="2960055" y="4026435"/>
            <a:ext cx="70466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4525978" name="Connecteur droit avec flèche 30"/>
          <p:cNvCxnSpPr/>
          <p:nvPr/>
        </p:nvCxnSpPr>
        <p:spPr bwMode="auto">
          <a:xfrm>
            <a:off x="6912248" y="1772816"/>
            <a:ext cx="0" cy="364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2555333" name="Заголовок 1"/>
          <p:cNvSpPr txBox="1"/>
          <p:nvPr/>
        </p:nvSpPr>
        <p:spPr bwMode="auto">
          <a:xfrm>
            <a:off x="4632153" y="1380990"/>
            <a:ext cx="961640" cy="550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1600">
                <a:latin typeface="BankGothic Lt BT"/>
              </a:rPr>
              <a:t>ELEC</a:t>
            </a:r>
            <a:endParaRPr/>
          </a:p>
        </p:txBody>
      </p:sp>
      <p:sp>
        <p:nvSpPr>
          <p:cNvPr id="1076408512" name="Заголовок 1"/>
          <p:cNvSpPr txBox="1"/>
          <p:nvPr/>
        </p:nvSpPr>
        <p:spPr bwMode="auto">
          <a:xfrm>
            <a:off x="6637190" y="1356612"/>
            <a:ext cx="961640" cy="550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1600">
                <a:latin typeface="BankGothic Lt BT"/>
              </a:rPr>
              <a:t>AIR</a:t>
            </a:r>
            <a:endParaRPr/>
          </a:p>
        </p:txBody>
      </p:sp>
      <p:cxnSp>
        <p:nvCxnSpPr>
          <p:cNvPr id="1123283094" name="Connecteur droit avec flèche 34"/>
          <p:cNvCxnSpPr/>
          <p:nvPr/>
        </p:nvCxnSpPr>
        <p:spPr bwMode="auto">
          <a:xfrm>
            <a:off x="8377039" y="4025452"/>
            <a:ext cx="70466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2001088" name="ZoneTexte 35"/>
          <p:cNvSpPr txBox="1"/>
          <p:nvPr/>
        </p:nvSpPr>
        <p:spPr bwMode="auto">
          <a:xfrm>
            <a:off x="393997" y="5663341"/>
            <a:ext cx="289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dirty="0" err="1">
                <a:latin typeface="28 Days Later"/>
              </a:rPr>
              <a:t>Unsorted</a:t>
            </a:r>
            <a:r>
              <a:rPr lang="fr-FR" dirty="0">
                <a:latin typeface="28 Days Later"/>
              </a:rPr>
              <a:t> </a:t>
            </a:r>
            <a:r>
              <a:rPr lang="fr-FR" dirty="0" err="1">
                <a:latin typeface="28 Days Later"/>
              </a:rPr>
              <a:t>napkin</a:t>
            </a:r>
            <a:r>
              <a:rPr lang="fr-FR" dirty="0">
                <a:latin typeface="28 Days Later"/>
              </a:rPr>
              <a:t> ring</a:t>
            </a:r>
            <a:endParaRPr dirty="0"/>
          </a:p>
        </p:txBody>
      </p:sp>
      <p:sp>
        <p:nvSpPr>
          <p:cNvPr id="2125212184" name="ZoneTexte 36"/>
          <p:cNvSpPr txBox="1"/>
          <p:nvPr/>
        </p:nvSpPr>
        <p:spPr bwMode="auto">
          <a:xfrm>
            <a:off x="9297348" y="5990285"/>
            <a:ext cx="233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dirty="0" err="1">
                <a:latin typeface="28 Days Later"/>
              </a:rPr>
              <a:t>Sorted</a:t>
            </a:r>
            <a:r>
              <a:rPr lang="fr-FR" dirty="0">
                <a:latin typeface="28 Days Later"/>
              </a:rPr>
              <a:t> </a:t>
            </a:r>
            <a:r>
              <a:rPr lang="fr-FR" dirty="0" err="1">
                <a:latin typeface="28 Days Later"/>
              </a:rPr>
              <a:t>napkin</a:t>
            </a:r>
            <a:r>
              <a:rPr lang="fr-FR" dirty="0">
                <a:latin typeface="28 Days Later"/>
              </a:rPr>
              <a:t> ring</a:t>
            </a:r>
            <a:endParaRPr dirty="0"/>
          </a:p>
        </p:txBody>
      </p:sp>
      <p:pic>
        <p:nvPicPr>
          <p:cNvPr id="1583819128" name="Image 38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sp>
        <p:nvSpPr>
          <p:cNvPr id="789176260" name="ZoneTexte 27"/>
          <p:cNvSpPr txBox="1"/>
          <p:nvPr/>
        </p:nvSpPr>
        <p:spPr bwMode="auto">
          <a:xfrm>
            <a:off x="4320884" y="691296"/>
            <a:ext cx="158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/>
              <a:t>230V alternatif </a:t>
            </a:r>
            <a:endParaRPr/>
          </a:p>
        </p:txBody>
      </p:sp>
      <p:sp>
        <p:nvSpPr>
          <p:cNvPr id="1540826745" name="ZoneTexte 40"/>
          <p:cNvSpPr txBox="1"/>
          <p:nvPr/>
        </p:nvSpPr>
        <p:spPr bwMode="auto">
          <a:xfrm>
            <a:off x="6504123" y="653546"/>
            <a:ext cx="81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/>
              <a:t>6 bars</a:t>
            </a:r>
            <a:endParaRPr/>
          </a:p>
        </p:txBody>
      </p:sp>
      <p:pic>
        <p:nvPicPr>
          <p:cNvPr id="131605424" name="Image 41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0861342" y="31957"/>
            <a:ext cx="1304925" cy="619125"/>
          </a:xfrm>
          <a:prstGeom prst="rect">
            <a:avLst/>
          </a:prstGeom>
        </p:spPr>
      </p:pic>
      <p:sp>
        <p:nvSpPr>
          <p:cNvPr id="2138357992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4</a:t>
            </a:fld>
            <a:endParaRPr 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685143" name="Rectangle 3"/>
          <p:cNvSpPr/>
          <p:nvPr/>
        </p:nvSpPr>
        <p:spPr bwMode="auto">
          <a:xfrm>
            <a:off x="4578107" y="2985374"/>
            <a:ext cx="2815144" cy="2939213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9447121" name="Rectangle 4"/>
          <p:cNvSpPr/>
          <p:nvPr/>
        </p:nvSpPr>
        <p:spPr bwMode="auto">
          <a:xfrm>
            <a:off x="7927999" y="2857499"/>
            <a:ext cx="2857499" cy="3989916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131783540" name="Rectangle 5"/>
          <p:cNvSpPr/>
          <p:nvPr/>
        </p:nvSpPr>
        <p:spPr bwMode="auto">
          <a:xfrm>
            <a:off x="2964416" y="0"/>
            <a:ext cx="8995833" cy="2381249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5484678" name="Rectangle 6"/>
          <p:cNvSpPr/>
          <p:nvPr/>
        </p:nvSpPr>
        <p:spPr bwMode="auto">
          <a:xfrm>
            <a:off x="715202" y="2423636"/>
            <a:ext cx="3405529" cy="4360526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95042140" name="Imag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08103" y="229418"/>
            <a:ext cx="2399935" cy="1800888"/>
          </a:xfrm>
          <a:prstGeom prst="rect">
            <a:avLst/>
          </a:prstGeom>
        </p:spPr>
      </p:pic>
      <p:pic>
        <p:nvPicPr>
          <p:cNvPr id="404763154" name="Imag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05475" y="237507"/>
            <a:ext cx="2375552" cy="1792800"/>
          </a:xfrm>
          <a:prstGeom prst="rect">
            <a:avLst/>
          </a:prstGeom>
        </p:spPr>
      </p:pic>
      <p:pic>
        <p:nvPicPr>
          <p:cNvPr id="1979508431" name="Image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363458" y="239145"/>
            <a:ext cx="2399937" cy="1781434"/>
          </a:xfrm>
          <a:prstGeom prst="rect">
            <a:avLst/>
          </a:prstGeom>
        </p:spPr>
      </p:pic>
      <p:pic>
        <p:nvPicPr>
          <p:cNvPr id="2090581351" name="Image 1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768051" y="3230312"/>
            <a:ext cx="2438416" cy="1834510"/>
          </a:xfrm>
          <a:prstGeom prst="rect">
            <a:avLst/>
          </a:prstGeom>
        </p:spPr>
      </p:pic>
      <p:pic>
        <p:nvPicPr>
          <p:cNvPr id="1885839968" name="Image 11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254129" y="2668574"/>
            <a:ext cx="2452370" cy="1834510"/>
          </a:xfrm>
          <a:prstGeom prst="rect">
            <a:avLst/>
          </a:prstGeom>
        </p:spPr>
      </p:pic>
      <p:pic>
        <p:nvPicPr>
          <p:cNvPr id="1445344430" name="Image 12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55649" y="247208"/>
            <a:ext cx="2396612" cy="1792800"/>
          </a:xfrm>
          <a:prstGeom prst="rect">
            <a:avLst/>
          </a:prstGeom>
        </p:spPr>
      </p:pic>
      <p:pic>
        <p:nvPicPr>
          <p:cNvPr id="2065395578" name="Image 13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306815" y="4981953"/>
            <a:ext cx="2396713" cy="1802209"/>
          </a:xfrm>
          <a:prstGeom prst="rect">
            <a:avLst/>
          </a:prstGeom>
        </p:spPr>
      </p:pic>
      <p:pic>
        <p:nvPicPr>
          <p:cNvPr id="1885594615" name="Image 14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036191" y="3235075"/>
            <a:ext cx="2437115" cy="1824984"/>
          </a:xfrm>
          <a:prstGeom prst="rect">
            <a:avLst/>
          </a:prstGeom>
        </p:spPr>
      </p:pic>
      <p:cxnSp>
        <p:nvCxnSpPr>
          <p:cNvPr id="305736865" name="Connecteur droit 15"/>
          <p:cNvCxnSpPr/>
          <p:nvPr/>
        </p:nvCxnSpPr>
        <p:spPr bwMode="auto">
          <a:xfrm rot="16199969">
            <a:off x="2816943" y="1090200"/>
            <a:ext cx="0" cy="294946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5161005" name="Rectangle 16"/>
          <p:cNvSpPr/>
          <p:nvPr/>
        </p:nvSpPr>
        <p:spPr bwMode="auto">
          <a:xfrm>
            <a:off x="3096804" y="201083"/>
            <a:ext cx="2412999" cy="1820333"/>
          </a:xfrm>
          <a:prstGeom prst="rect">
            <a:avLst/>
          </a:prstGeom>
          <a:noFill/>
          <a:ln w="38099" cap="flat" cmpd="sng" algn="ctr">
            <a:solidFill>
              <a:schemeClr val="accent1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934056620" name="Rectangle 17"/>
          <p:cNvSpPr/>
          <p:nvPr/>
        </p:nvSpPr>
        <p:spPr bwMode="auto">
          <a:xfrm>
            <a:off x="1298672" y="4947542"/>
            <a:ext cx="2412999" cy="1820332"/>
          </a:xfrm>
          <a:prstGeom prst="rect">
            <a:avLst/>
          </a:prstGeom>
          <a:noFill/>
          <a:ln w="38099" cap="flat" cmpd="sng" algn="ctr">
            <a:solidFill>
              <a:schemeClr val="accent1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98310162" name="Rectangle 18"/>
          <p:cNvSpPr/>
          <p:nvPr/>
        </p:nvSpPr>
        <p:spPr bwMode="auto">
          <a:xfrm>
            <a:off x="1273815" y="2668574"/>
            <a:ext cx="2412999" cy="1820332"/>
          </a:xfrm>
          <a:prstGeom prst="rect">
            <a:avLst/>
          </a:prstGeom>
          <a:noFill/>
          <a:ln w="38099" cap="flat" cmpd="sng" algn="ctr">
            <a:solidFill>
              <a:schemeClr val="accent1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59740260" name="Rectangle 19"/>
          <p:cNvSpPr/>
          <p:nvPr/>
        </p:nvSpPr>
        <p:spPr bwMode="auto">
          <a:xfrm>
            <a:off x="4780760" y="3244490"/>
            <a:ext cx="2412999" cy="1820332"/>
          </a:xfrm>
          <a:prstGeom prst="rect">
            <a:avLst/>
          </a:prstGeom>
          <a:noFill/>
          <a:ln w="38099" cap="flat" cmpd="sng" algn="ctr">
            <a:solidFill>
              <a:schemeClr val="accent1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18611023" name="Rectangle 20"/>
          <p:cNvSpPr/>
          <p:nvPr/>
        </p:nvSpPr>
        <p:spPr bwMode="auto">
          <a:xfrm>
            <a:off x="8060306" y="3164416"/>
            <a:ext cx="2412999" cy="1886229"/>
          </a:xfrm>
          <a:prstGeom prst="rect">
            <a:avLst/>
          </a:prstGeom>
          <a:noFill/>
          <a:ln w="38099" cap="flat" cmpd="sng" algn="ctr">
            <a:solidFill>
              <a:schemeClr val="accent1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011509932" name="Rectangle 21"/>
          <p:cNvSpPr/>
          <p:nvPr/>
        </p:nvSpPr>
        <p:spPr bwMode="auto">
          <a:xfrm>
            <a:off x="9350395" y="237507"/>
            <a:ext cx="2412999" cy="1820332"/>
          </a:xfrm>
          <a:prstGeom prst="rect">
            <a:avLst/>
          </a:prstGeom>
          <a:noFill/>
          <a:ln w="38099" cap="flat" cmpd="sng" algn="ctr">
            <a:solidFill>
              <a:schemeClr val="accent1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18000546" name="Rectangle 22"/>
          <p:cNvSpPr/>
          <p:nvPr/>
        </p:nvSpPr>
        <p:spPr bwMode="auto">
          <a:xfrm>
            <a:off x="6201785" y="223741"/>
            <a:ext cx="2412999" cy="1820332"/>
          </a:xfrm>
          <a:prstGeom prst="rect">
            <a:avLst/>
          </a:prstGeom>
          <a:noFill/>
          <a:ln w="38099" cap="flat" cmpd="sng" algn="ctr">
            <a:solidFill>
              <a:schemeClr val="accent1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135309587" name="Rectangle 23"/>
          <p:cNvSpPr/>
          <p:nvPr/>
        </p:nvSpPr>
        <p:spPr bwMode="auto">
          <a:xfrm>
            <a:off x="150647" y="229418"/>
            <a:ext cx="2412999" cy="1820332"/>
          </a:xfrm>
          <a:prstGeom prst="rect">
            <a:avLst/>
          </a:prstGeom>
          <a:noFill/>
          <a:ln w="38099" cap="flat" cmpd="sng" algn="ctr">
            <a:solidFill>
              <a:schemeClr val="accent1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cxnSp>
        <p:nvCxnSpPr>
          <p:cNvPr id="842966153" name="Connecteur droit 24"/>
          <p:cNvCxnSpPr/>
          <p:nvPr/>
        </p:nvCxnSpPr>
        <p:spPr bwMode="auto">
          <a:xfrm rot="16199969">
            <a:off x="5858901" y="1090200"/>
            <a:ext cx="0" cy="294945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30031" name="Connecteur droit 25"/>
          <p:cNvCxnSpPr/>
          <p:nvPr/>
        </p:nvCxnSpPr>
        <p:spPr bwMode="auto">
          <a:xfrm rot="16199969">
            <a:off x="8959817" y="1090200"/>
            <a:ext cx="0" cy="294945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6296808" name="Connecteur droit 26"/>
          <p:cNvCxnSpPr/>
          <p:nvPr/>
        </p:nvCxnSpPr>
        <p:spPr bwMode="auto">
          <a:xfrm rot="5399977">
            <a:off x="5838238" y="2774031"/>
            <a:ext cx="336270" cy="0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165493" name="Connecteur droit 27"/>
          <p:cNvCxnSpPr/>
          <p:nvPr/>
        </p:nvCxnSpPr>
        <p:spPr bwMode="auto">
          <a:xfrm flipH="1" flipV="1">
            <a:off x="5970083" y="2605896"/>
            <a:ext cx="4584697" cy="0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7217332" name="Connecteur droit 28"/>
          <p:cNvCxnSpPr/>
          <p:nvPr/>
        </p:nvCxnSpPr>
        <p:spPr bwMode="auto">
          <a:xfrm rot="16199969">
            <a:off x="7589992" y="4085283"/>
            <a:ext cx="0" cy="294945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84165" name="Connecteur droit 29"/>
          <p:cNvCxnSpPr/>
          <p:nvPr/>
        </p:nvCxnSpPr>
        <p:spPr bwMode="auto">
          <a:xfrm rot="16199969" flipV="1">
            <a:off x="4358883" y="4085283"/>
            <a:ext cx="0" cy="294945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051985" name="ZoneTexte 30"/>
          <p:cNvSpPr txBox="1"/>
          <p:nvPr/>
        </p:nvSpPr>
        <p:spPr bwMode="auto">
          <a:xfrm>
            <a:off x="1066059" y="-21608"/>
            <a:ext cx="687988" cy="259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100" b="1" i="0">
                <a:latin typeface="3ds Light"/>
                <a:ea typeface="3ds Light"/>
                <a:cs typeface="3ds Light"/>
              </a:rPr>
              <a:t>Écran 1</a:t>
            </a:r>
            <a:endParaRPr/>
          </a:p>
        </p:txBody>
      </p:sp>
      <p:cxnSp>
        <p:nvCxnSpPr>
          <p:cNvPr id="111693431" name="Connecteur droit 31"/>
          <p:cNvCxnSpPr/>
          <p:nvPr/>
        </p:nvCxnSpPr>
        <p:spPr bwMode="auto">
          <a:xfrm rot="16199969" flipH="1" flipV="1">
            <a:off x="2319975" y="4735219"/>
            <a:ext cx="264583" cy="0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414236" name="ZoneTexte 32"/>
          <p:cNvSpPr txBox="1"/>
          <p:nvPr/>
        </p:nvSpPr>
        <p:spPr bwMode="auto">
          <a:xfrm>
            <a:off x="2452267" y="4722837"/>
            <a:ext cx="688095" cy="259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100" b="1" i="0">
                <a:latin typeface="3ds Light"/>
                <a:ea typeface="3ds Light"/>
                <a:cs typeface="3ds Light"/>
              </a:rPr>
              <a:t>Écran 8</a:t>
            </a:r>
            <a:endParaRPr/>
          </a:p>
        </p:txBody>
      </p:sp>
      <p:sp>
        <p:nvSpPr>
          <p:cNvPr id="1638184565" name="ZoneTexte 33"/>
          <p:cNvSpPr txBox="1"/>
          <p:nvPr/>
        </p:nvSpPr>
        <p:spPr bwMode="auto">
          <a:xfrm>
            <a:off x="9363458" y="2905300"/>
            <a:ext cx="688095" cy="259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100" b="1" i="0">
                <a:latin typeface="3ds Light"/>
                <a:ea typeface="3ds Light"/>
                <a:cs typeface="3ds Light"/>
              </a:rPr>
              <a:t>Écran 6</a:t>
            </a:r>
            <a:endParaRPr/>
          </a:p>
        </p:txBody>
      </p:sp>
      <p:sp>
        <p:nvSpPr>
          <p:cNvPr id="1408784980" name="ZoneTexte 34"/>
          <p:cNvSpPr txBox="1"/>
          <p:nvPr/>
        </p:nvSpPr>
        <p:spPr bwMode="auto">
          <a:xfrm>
            <a:off x="6191292" y="2985374"/>
            <a:ext cx="688095" cy="259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100" b="1" i="0">
                <a:latin typeface="3ds Light"/>
                <a:ea typeface="3ds Light"/>
                <a:cs typeface="3ds Light"/>
              </a:rPr>
              <a:t>Écran 5</a:t>
            </a:r>
            <a:endParaRPr/>
          </a:p>
        </p:txBody>
      </p:sp>
      <p:sp>
        <p:nvSpPr>
          <p:cNvPr id="881721824" name="ZoneTexte 35"/>
          <p:cNvSpPr txBox="1"/>
          <p:nvPr/>
        </p:nvSpPr>
        <p:spPr bwMode="auto">
          <a:xfrm>
            <a:off x="2161124" y="2423636"/>
            <a:ext cx="688095" cy="259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100" b="1" i="0">
                <a:latin typeface="3ds Light"/>
                <a:ea typeface="3ds Light"/>
                <a:cs typeface="3ds Light"/>
              </a:rPr>
              <a:t>Écran 7</a:t>
            </a:r>
            <a:endParaRPr/>
          </a:p>
        </p:txBody>
      </p:sp>
      <p:sp>
        <p:nvSpPr>
          <p:cNvPr id="707515685" name="ZoneTexte 36"/>
          <p:cNvSpPr txBox="1"/>
          <p:nvPr/>
        </p:nvSpPr>
        <p:spPr bwMode="auto">
          <a:xfrm>
            <a:off x="10153409" y="0"/>
            <a:ext cx="688095" cy="259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100" b="1" i="0">
                <a:latin typeface="3ds Light"/>
                <a:ea typeface="3ds Light"/>
                <a:cs typeface="3ds Light"/>
              </a:rPr>
              <a:t>Écran 4</a:t>
            </a:r>
            <a:endParaRPr/>
          </a:p>
        </p:txBody>
      </p:sp>
      <p:sp>
        <p:nvSpPr>
          <p:cNvPr id="1397170524" name="ZoneTexte 37"/>
          <p:cNvSpPr txBox="1"/>
          <p:nvPr/>
        </p:nvSpPr>
        <p:spPr bwMode="auto">
          <a:xfrm>
            <a:off x="4014836" y="-21608"/>
            <a:ext cx="688095" cy="259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100" b="1" i="0">
                <a:latin typeface="3ds Light"/>
                <a:ea typeface="3ds Light"/>
                <a:cs typeface="3ds Light"/>
              </a:rPr>
              <a:t>Écran 2</a:t>
            </a:r>
            <a:endParaRPr/>
          </a:p>
        </p:txBody>
      </p:sp>
      <p:sp>
        <p:nvSpPr>
          <p:cNvPr id="109874333" name="ZoneTexte 38"/>
          <p:cNvSpPr txBox="1"/>
          <p:nvPr/>
        </p:nvSpPr>
        <p:spPr bwMode="auto">
          <a:xfrm rot="16199969">
            <a:off x="-29895" y="4250859"/>
            <a:ext cx="1969148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AUTOMATIQUE</a:t>
            </a:r>
          </a:p>
        </p:txBody>
      </p:sp>
      <p:cxnSp>
        <p:nvCxnSpPr>
          <p:cNvPr id="326941010" name="Connecteur droit 39"/>
          <p:cNvCxnSpPr>
            <a:endCxn id="2011509932" idx="2"/>
          </p:cNvCxnSpPr>
          <p:nvPr/>
        </p:nvCxnSpPr>
        <p:spPr bwMode="auto">
          <a:xfrm rot="16199969">
            <a:off x="10281810" y="2331868"/>
            <a:ext cx="548055" cy="0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8700955" name="ZoneTexte 40"/>
          <p:cNvSpPr txBox="1"/>
          <p:nvPr/>
        </p:nvSpPr>
        <p:spPr bwMode="auto">
          <a:xfrm>
            <a:off x="6215761" y="2057840"/>
            <a:ext cx="3937646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CONDITION INITIALE</a:t>
            </a:r>
          </a:p>
        </p:txBody>
      </p:sp>
      <p:sp>
        <p:nvSpPr>
          <p:cNvPr id="1381763089" name="ZoneTexte 41"/>
          <p:cNvSpPr txBox="1"/>
          <p:nvPr/>
        </p:nvSpPr>
        <p:spPr bwMode="auto">
          <a:xfrm>
            <a:off x="5079844" y="5249333"/>
            <a:ext cx="2222895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CHOIX CYCLE</a:t>
            </a:r>
          </a:p>
        </p:txBody>
      </p:sp>
      <p:cxnSp>
        <p:nvCxnSpPr>
          <p:cNvPr id="172086506" name="Connecteur droit 42"/>
          <p:cNvCxnSpPr/>
          <p:nvPr/>
        </p:nvCxnSpPr>
        <p:spPr bwMode="auto">
          <a:xfrm>
            <a:off x="7589992" y="2487596"/>
            <a:ext cx="0" cy="295922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21782" name="ZoneTexte 43"/>
          <p:cNvSpPr txBox="1"/>
          <p:nvPr/>
        </p:nvSpPr>
        <p:spPr bwMode="auto">
          <a:xfrm>
            <a:off x="7408286" y="2768122"/>
            <a:ext cx="363448" cy="2743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200" b="1"/>
              <a:t>CI</a:t>
            </a:r>
            <a:endParaRPr/>
          </a:p>
        </p:txBody>
      </p:sp>
      <p:cxnSp>
        <p:nvCxnSpPr>
          <p:cNvPr id="365211703" name="Connecteur droit 45"/>
          <p:cNvCxnSpPr/>
          <p:nvPr/>
        </p:nvCxnSpPr>
        <p:spPr bwMode="auto">
          <a:xfrm>
            <a:off x="9912424" y="5060059"/>
            <a:ext cx="0" cy="1787356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6106476" name="Connecteur droit 47"/>
          <p:cNvCxnSpPr/>
          <p:nvPr/>
        </p:nvCxnSpPr>
        <p:spPr bwMode="auto">
          <a:xfrm>
            <a:off x="8688288" y="5070644"/>
            <a:ext cx="0" cy="1787356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455361" name="ZoneTexte 48"/>
          <p:cNvSpPr txBox="1"/>
          <p:nvPr/>
        </p:nvSpPr>
        <p:spPr bwMode="auto">
          <a:xfrm rot="16199969">
            <a:off x="9288378" y="5538841"/>
            <a:ext cx="897030" cy="37414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>
                <a:latin typeface="3ds Light"/>
                <a:ea typeface="3ds Light"/>
                <a:cs typeface="3ds Light"/>
              </a:rPr>
              <a:t>Pince</a:t>
            </a:r>
          </a:p>
        </p:txBody>
      </p:sp>
      <p:sp>
        <p:nvSpPr>
          <p:cNvPr id="225285956" name="ZoneTexte 49"/>
          <p:cNvSpPr txBox="1"/>
          <p:nvPr/>
        </p:nvSpPr>
        <p:spPr bwMode="auto">
          <a:xfrm rot="16199999">
            <a:off x="7945012" y="5628604"/>
            <a:ext cx="1124339" cy="36579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>
                <a:latin typeface="3ds Light"/>
                <a:ea typeface="3ds Light"/>
                <a:cs typeface="3ds Light"/>
              </a:rPr>
              <a:t>Portique</a:t>
            </a:r>
          </a:p>
        </p:txBody>
      </p:sp>
      <p:sp>
        <p:nvSpPr>
          <p:cNvPr id="1846828656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40</a:t>
            </a:fld>
            <a:endParaRPr lang="ru-R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5050315" name="Rectangle 3"/>
          <p:cNvSpPr/>
          <p:nvPr/>
        </p:nvSpPr>
        <p:spPr bwMode="auto">
          <a:xfrm>
            <a:off x="8118499" y="-10583"/>
            <a:ext cx="2709333" cy="349249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4275998" name="Rectangle 4"/>
          <p:cNvSpPr/>
          <p:nvPr/>
        </p:nvSpPr>
        <p:spPr bwMode="auto">
          <a:xfrm>
            <a:off x="935061" y="338666"/>
            <a:ext cx="11197166" cy="4746517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511386486" name="Imag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562199" y="5588701"/>
            <a:ext cx="1559136" cy="1172995"/>
          </a:xfrm>
          <a:prstGeom prst="rect">
            <a:avLst/>
          </a:prstGeom>
          <a:ln w="38100">
            <a:solidFill>
              <a:srgbClr val="4472C4"/>
            </a:solidFill>
          </a:ln>
        </p:spPr>
      </p:pic>
      <p:pic>
        <p:nvPicPr>
          <p:cNvPr id="1628492763" name="Imag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07703" y="5591700"/>
            <a:ext cx="1573769" cy="117299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768092174" name="Imag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211427" y="5540790"/>
            <a:ext cx="1677517" cy="1267341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1579365850" name="Image 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840416" y="5545983"/>
            <a:ext cx="1674400" cy="1255800"/>
          </a:xfrm>
          <a:prstGeom prst="rect">
            <a:avLst/>
          </a:prstGeom>
          <a:ln w="38100">
            <a:solidFill>
              <a:srgbClr val="4472C4"/>
            </a:solidFill>
          </a:ln>
        </p:spPr>
      </p:pic>
      <p:sp>
        <p:nvSpPr>
          <p:cNvPr id="1740195334" name="Rectangle 9"/>
          <p:cNvSpPr/>
          <p:nvPr/>
        </p:nvSpPr>
        <p:spPr bwMode="auto">
          <a:xfrm>
            <a:off x="6338634" y="2288315"/>
            <a:ext cx="2412999" cy="1771017"/>
          </a:xfrm>
          <a:prstGeom prst="rect">
            <a:avLst/>
          </a:prstGeom>
          <a:noFill/>
          <a:ln w="38099" cap="flat" cmpd="sng" algn="ctr">
            <a:solidFill>
              <a:schemeClr val="accent1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1374299099" name="Image 14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356341" y="2303620"/>
            <a:ext cx="2323881" cy="1741101"/>
          </a:xfrm>
          <a:prstGeom prst="rect">
            <a:avLst/>
          </a:prstGeom>
        </p:spPr>
      </p:pic>
      <p:pic>
        <p:nvPicPr>
          <p:cNvPr id="400598756" name="Image 15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9641017" y="2291447"/>
            <a:ext cx="2397886" cy="1794668"/>
          </a:xfrm>
          <a:prstGeom prst="rect">
            <a:avLst/>
          </a:prstGeom>
        </p:spPr>
      </p:pic>
      <p:pic>
        <p:nvPicPr>
          <p:cNvPr id="1450130468" name="Image 16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362122" y="506394"/>
            <a:ext cx="2737080" cy="2057087"/>
          </a:xfrm>
          <a:prstGeom prst="rect">
            <a:avLst/>
          </a:prstGeom>
        </p:spPr>
      </p:pic>
      <p:cxnSp>
        <p:nvCxnSpPr>
          <p:cNvPr id="694731346" name="Connecteur droit 17"/>
          <p:cNvCxnSpPr/>
          <p:nvPr/>
        </p:nvCxnSpPr>
        <p:spPr bwMode="auto">
          <a:xfrm>
            <a:off x="10308317" y="0"/>
            <a:ext cx="0" cy="2074332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9718870" name="Connecteur droit 18"/>
          <p:cNvCxnSpPr/>
          <p:nvPr/>
        </p:nvCxnSpPr>
        <p:spPr bwMode="auto">
          <a:xfrm flipH="1">
            <a:off x="4297916" y="1566333"/>
            <a:ext cx="4310663" cy="0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3456242" name="ZoneTexte 19"/>
          <p:cNvSpPr txBox="1"/>
          <p:nvPr/>
        </p:nvSpPr>
        <p:spPr bwMode="auto">
          <a:xfrm>
            <a:off x="6903965" y="1200537"/>
            <a:ext cx="1124339" cy="36579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>
                <a:latin typeface="3ds Light"/>
                <a:ea typeface="3ds Light"/>
                <a:cs typeface="3ds Light"/>
              </a:rPr>
              <a:t>Portique</a:t>
            </a:r>
          </a:p>
        </p:txBody>
      </p:sp>
      <p:sp>
        <p:nvSpPr>
          <p:cNvPr id="1916699417" name="ZoneTexte 20"/>
          <p:cNvSpPr txBox="1"/>
          <p:nvPr/>
        </p:nvSpPr>
        <p:spPr bwMode="auto">
          <a:xfrm rot="16199969">
            <a:off x="9543013" y="628527"/>
            <a:ext cx="1124555" cy="36579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>
                <a:latin typeface="3ds Light"/>
                <a:ea typeface="3ds Light"/>
                <a:cs typeface="3ds Light"/>
              </a:rPr>
              <a:t>Pince</a:t>
            </a:r>
          </a:p>
        </p:txBody>
      </p:sp>
      <p:sp>
        <p:nvSpPr>
          <p:cNvPr id="323669526" name="Rectangle 21"/>
          <p:cNvSpPr/>
          <p:nvPr/>
        </p:nvSpPr>
        <p:spPr bwMode="auto">
          <a:xfrm>
            <a:off x="9633461" y="2291447"/>
            <a:ext cx="2412999" cy="1771016"/>
          </a:xfrm>
          <a:prstGeom prst="rect">
            <a:avLst/>
          </a:prstGeom>
          <a:noFill/>
          <a:ln w="38099" cap="flat" cmpd="sng" algn="ctr">
            <a:solidFill>
              <a:schemeClr val="accent1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cxnSp>
        <p:nvCxnSpPr>
          <p:cNvPr id="1543660452" name="Connecteur droit 22"/>
          <p:cNvCxnSpPr/>
          <p:nvPr/>
        </p:nvCxnSpPr>
        <p:spPr bwMode="auto">
          <a:xfrm>
            <a:off x="8882556" y="3206749"/>
            <a:ext cx="624416" cy="0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8027713" name="Connecteur droit 23"/>
          <p:cNvCxnSpPr/>
          <p:nvPr/>
        </p:nvCxnSpPr>
        <p:spPr bwMode="auto">
          <a:xfrm>
            <a:off x="8620029" y="-10583"/>
            <a:ext cx="0" cy="1576916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198414" name="Rectangle 24"/>
          <p:cNvSpPr/>
          <p:nvPr/>
        </p:nvSpPr>
        <p:spPr bwMode="auto">
          <a:xfrm>
            <a:off x="1332126" y="495811"/>
            <a:ext cx="2774910" cy="2057087"/>
          </a:xfrm>
          <a:prstGeom prst="rect">
            <a:avLst/>
          </a:prstGeom>
          <a:noFill/>
          <a:ln w="38099" cap="flat" cmpd="sng" algn="ctr">
            <a:solidFill>
              <a:schemeClr val="accent1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/>
          </a:p>
        </p:txBody>
      </p:sp>
      <p:cxnSp>
        <p:nvCxnSpPr>
          <p:cNvPr id="906273148" name="Connecteur droit 26"/>
          <p:cNvCxnSpPr/>
          <p:nvPr/>
        </p:nvCxnSpPr>
        <p:spPr bwMode="auto">
          <a:xfrm flipH="1" flipV="1">
            <a:off x="921833" y="344614"/>
            <a:ext cx="10583" cy="4740569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147694" name="Connecteur droit 27"/>
          <p:cNvCxnSpPr/>
          <p:nvPr/>
        </p:nvCxnSpPr>
        <p:spPr bwMode="auto">
          <a:xfrm flipH="1">
            <a:off x="911251" y="5085183"/>
            <a:ext cx="11218331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5145284" name="Connecteur droit 28"/>
          <p:cNvCxnSpPr/>
          <p:nvPr/>
        </p:nvCxnSpPr>
        <p:spPr bwMode="auto">
          <a:xfrm flipH="1">
            <a:off x="921833" y="344613"/>
            <a:ext cx="7175499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335840" name="Connecteur droit 29"/>
          <p:cNvCxnSpPr>
            <a:stCxn id="1905145284" idx="0"/>
          </p:cNvCxnSpPr>
          <p:nvPr/>
        </p:nvCxnSpPr>
        <p:spPr bwMode="auto">
          <a:xfrm rot="5399977" flipH="1" flipV="1">
            <a:off x="7930317" y="172306"/>
            <a:ext cx="344613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0066648" name="Connecteur droit 30"/>
          <p:cNvCxnSpPr/>
          <p:nvPr/>
        </p:nvCxnSpPr>
        <p:spPr bwMode="auto">
          <a:xfrm rot="5399977" flipH="1" flipV="1">
            <a:off x="10667655" y="172307"/>
            <a:ext cx="344612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923802" name="Connecteur droit 31"/>
          <p:cNvCxnSpPr/>
          <p:nvPr/>
        </p:nvCxnSpPr>
        <p:spPr bwMode="auto">
          <a:xfrm flipH="1">
            <a:off x="10839961" y="344613"/>
            <a:ext cx="1289620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382591" name="Connecteur droit 32"/>
          <p:cNvCxnSpPr/>
          <p:nvPr/>
        </p:nvCxnSpPr>
        <p:spPr bwMode="auto">
          <a:xfrm flipV="1">
            <a:off x="12129581" y="344615"/>
            <a:ext cx="0" cy="4740568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732137" name="ZoneTexte 33"/>
          <p:cNvSpPr txBox="1"/>
          <p:nvPr/>
        </p:nvSpPr>
        <p:spPr bwMode="auto">
          <a:xfrm>
            <a:off x="8597198" y="4497469"/>
            <a:ext cx="1125953" cy="37414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MANUEL</a:t>
            </a:r>
          </a:p>
        </p:txBody>
      </p:sp>
      <p:sp>
        <p:nvSpPr>
          <p:cNvPr id="1952989966" name="ZoneTexte 34"/>
          <p:cNvSpPr txBox="1"/>
          <p:nvPr/>
        </p:nvSpPr>
        <p:spPr bwMode="auto">
          <a:xfrm>
            <a:off x="3898569" y="5174995"/>
            <a:ext cx="1234530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1"/>
              <a:t>Alarme</a:t>
            </a:r>
          </a:p>
        </p:txBody>
      </p:sp>
      <p:sp>
        <p:nvSpPr>
          <p:cNvPr id="255241772" name="ZoneTexte 35"/>
          <p:cNvSpPr txBox="1"/>
          <p:nvPr/>
        </p:nvSpPr>
        <p:spPr bwMode="auto">
          <a:xfrm>
            <a:off x="1271464" y="5206331"/>
            <a:ext cx="905797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1"/>
              <a:t>Arrêt</a:t>
            </a:r>
            <a:endParaRPr/>
          </a:p>
        </p:txBody>
      </p:sp>
      <p:sp>
        <p:nvSpPr>
          <p:cNvPr id="1193950080" name="ZoneTexte 36"/>
          <p:cNvSpPr txBox="1"/>
          <p:nvPr/>
        </p:nvSpPr>
        <p:spPr bwMode="auto">
          <a:xfrm>
            <a:off x="6429630" y="5171258"/>
            <a:ext cx="1457987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1"/>
              <a:t>Synoptique</a:t>
            </a:r>
          </a:p>
        </p:txBody>
      </p:sp>
      <p:sp>
        <p:nvSpPr>
          <p:cNvPr id="1255121267" name="ZoneTexte 37"/>
          <p:cNvSpPr txBox="1"/>
          <p:nvPr/>
        </p:nvSpPr>
        <p:spPr bwMode="auto">
          <a:xfrm>
            <a:off x="10191381" y="5160817"/>
            <a:ext cx="1458310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1"/>
              <a:t>Voyant</a:t>
            </a:r>
          </a:p>
        </p:txBody>
      </p:sp>
      <p:cxnSp>
        <p:nvCxnSpPr>
          <p:cNvPr id="1752234014" name="Connecteur droit 38"/>
          <p:cNvCxnSpPr/>
          <p:nvPr/>
        </p:nvCxnSpPr>
        <p:spPr bwMode="auto">
          <a:xfrm flipH="1">
            <a:off x="2709999" y="2624012"/>
            <a:ext cx="1" cy="267551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5329540" name="Image 41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391448" y="2961560"/>
            <a:ext cx="2724461" cy="2033812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sp>
        <p:nvSpPr>
          <p:cNvPr id="995451423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41</a:t>
            </a:fld>
            <a:endParaRPr lang="ru-RU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56537446" name="Image 115629428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9635" y="2650975"/>
            <a:ext cx="5962673" cy="4143831"/>
          </a:xfrm>
          <a:prstGeom prst="rect">
            <a:avLst/>
          </a:prstGeom>
        </p:spPr>
      </p:pic>
      <p:sp>
        <p:nvSpPr>
          <p:cNvPr id="85871120" name="ZoneTexte 817424040"/>
          <p:cNvSpPr txBox="1"/>
          <p:nvPr/>
        </p:nvSpPr>
        <p:spPr bwMode="auto">
          <a:xfrm>
            <a:off x="3386679" y="649983"/>
            <a:ext cx="5391256" cy="53065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400" dirty="0">
                <a:latin typeface="3ds Light"/>
                <a:ea typeface="3ds Light"/>
                <a:cs typeface="3ds Light"/>
              </a:rPr>
              <a:t>Connection between the HMI and the m221 controller made through the switch.</a:t>
            </a:r>
            <a:endParaRPr dirty="0"/>
          </a:p>
        </p:txBody>
      </p:sp>
      <p:cxnSp>
        <p:nvCxnSpPr>
          <p:cNvPr id="1292649603" name="Connecteur droit 1"/>
          <p:cNvCxnSpPr/>
          <p:nvPr/>
        </p:nvCxnSpPr>
        <p:spPr bwMode="auto">
          <a:xfrm>
            <a:off x="2266715" y="2390227"/>
            <a:ext cx="7445685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91135" name="ZoneTexte 1050948962"/>
          <p:cNvSpPr txBox="1"/>
          <p:nvPr/>
        </p:nvSpPr>
        <p:spPr bwMode="auto">
          <a:xfrm>
            <a:off x="3466568" y="2060479"/>
            <a:ext cx="5577876" cy="26456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100" i="1" dirty="0"/>
              <a:t>"Discussions" between PLC and HMI by pack of 16-bit words every 1S</a:t>
            </a:r>
            <a:endParaRPr dirty="0"/>
          </a:p>
        </p:txBody>
      </p:sp>
      <p:sp>
        <p:nvSpPr>
          <p:cNvPr id="74873366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42</a:t>
            </a:fld>
            <a:endParaRPr lang="ru-RU"/>
          </a:p>
        </p:txBody>
      </p:sp>
      <p:pic>
        <p:nvPicPr>
          <p:cNvPr id="1783998927" name="Imag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91915" y="2655937"/>
            <a:ext cx="5855639" cy="4143831"/>
          </a:xfrm>
          <a:prstGeom prst="rect">
            <a:avLst/>
          </a:prstGeom>
        </p:spPr>
      </p:pic>
      <p:pic>
        <p:nvPicPr>
          <p:cNvPr id="136988688" name="Imag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144368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43</a:t>
            </a:fld>
            <a:endParaRPr lang="ru-RU"/>
          </a:p>
        </p:txBody>
      </p:sp>
      <p:pic>
        <p:nvPicPr>
          <p:cNvPr id="1553067618" name="Imag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59698" y="0"/>
            <a:ext cx="9672603" cy="6858000"/>
          </a:xfrm>
          <a:prstGeom prst="rect">
            <a:avLst/>
          </a:prstGeom>
        </p:spPr>
      </p:pic>
      <p:pic>
        <p:nvPicPr>
          <p:cNvPr id="871594820" name="Imag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sp>
        <p:nvSpPr>
          <p:cNvPr id="592659376" name="Rectangle 1"/>
          <p:cNvSpPr/>
          <p:nvPr/>
        </p:nvSpPr>
        <p:spPr bwMode="auto">
          <a:xfrm>
            <a:off x="9624392" y="0"/>
            <a:ext cx="1584175" cy="908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913568" name="Titre 1"/>
          <p:cNvSpPr>
            <a:spLocks noGrp="1"/>
          </p:cNvSpPr>
          <p:nvPr>
            <p:ph type="title"/>
          </p:nvPr>
        </p:nvSpPr>
        <p:spPr bwMode="auto">
          <a:xfrm>
            <a:off x="1702904" y="118186"/>
            <a:ext cx="8786192" cy="709960"/>
          </a:xfrm>
        </p:spPr>
        <p:txBody>
          <a:bodyPr/>
          <a:lstStyle/>
          <a:p>
            <a:pPr>
              <a:defRPr/>
            </a:pPr>
            <a:r>
              <a:rPr lang="fr-FR"/>
              <a:t>Remercîment a l’équipe pédagogique</a:t>
            </a:r>
            <a:endParaRPr/>
          </a:p>
        </p:txBody>
      </p:sp>
      <p:sp>
        <p:nvSpPr>
          <p:cNvPr id="1889048157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44</a:t>
            </a:fld>
            <a:endParaRPr lang="ru-RU"/>
          </a:p>
        </p:txBody>
      </p:sp>
      <p:pic>
        <p:nvPicPr>
          <p:cNvPr id="103212789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71464" cy="1011296"/>
          </a:xfrm>
          <a:prstGeom prst="rect">
            <a:avLst/>
          </a:prstGeom>
        </p:spPr>
      </p:pic>
      <p:pic>
        <p:nvPicPr>
          <p:cNvPr id="1354369989" name="Image 5"/>
          <p:cNvPicPr>
            <a:picLocks noChangeAspect="1"/>
          </p:cNvPicPr>
          <p:nvPr/>
        </p:nvPicPr>
        <p:blipFill>
          <a:blip r:embed="rId4"/>
          <a:srcRect l="18934" t="8324" r="26570" b="6082"/>
          <a:stretch/>
        </p:blipFill>
        <p:spPr bwMode="auto">
          <a:xfrm>
            <a:off x="6960096" y="1340768"/>
            <a:ext cx="3793334" cy="4958373"/>
          </a:xfrm>
          <a:prstGeom prst="rect">
            <a:avLst/>
          </a:prstGeom>
          <a:ln>
            <a:noFill/>
          </a:ln>
        </p:spPr>
      </p:pic>
      <p:sp>
        <p:nvSpPr>
          <p:cNvPr id="159123055" name="ZoneTexte 6"/>
          <p:cNvSpPr txBox="1"/>
          <p:nvPr/>
        </p:nvSpPr>
        <p:spPr bwMode="auto">
          <a:xfrm>
            <a:off x="1055440" y="1823358"/>
            <a:ext cx="4752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/>
              <a:t>To Mr. </a:t>
            </a:r>
            <a:r>
              <a:rPr lang="en-US" dirty="0" err="1"/>
              <a:t>Trochut</a:t>
            </a:r>
            <a:r>
              <a:rPr lang="en-US" dirty="0"/>
              <a:t> for assisting us in our electrical wiring and programming management;
To Mr. Arne for helping us with the CAD/CAD part and tuning the mechanics;
To Mr. Thierry for teaching us how to handle tools and machine tools;
And to the Plastics Processing Teacher for printing all our parts that we had designed, in 3D printer,
And finally a big thank you to all the people who allowed us to spend 2 years of BTS in the best possible conditions.</a:t>
            </a:r>
            <a:endParaRPr dirty="0"/>
          </a:p>
        </p:txBody>
      </p:sp>
      <p:pic>
        <p:nvPicPr>
          <p:cNvPr id="1634389649" name="Imag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887075" y="21975"/>
            <a:ext cx="13049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8557602" name="Rectangle 52"/>
          <p:cNvSpPr>
            <a:spLocks noChangeArrowheads="1"/>
          </p:cNvSpPr>
          <p:nvPr/>
        </p:nvSpPr>
        <p:spPr bwMode="auto">
          <a:xfrm>
            <a:off x="0" y="45720"/>
            <a:ext cx="182988" cy="36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fr-FR"/>
          </a:p>
        </p:txBody>
      </p:sp>
      <p:sp>
        <p:nvSpPr>
          <p:cNvPr id="904606558" name="Rectangle 62"/>
          <p:cNvSpPr>
            <a:spLocks noChangeArrowheads="1"/>
          </p:cNvSpPr>
          <p:nvPr/>
        </p:nvSpPr>
        <p:spPr bwMode="auto">
          <a:xfrm>
            <a:off x="0" y="106679"/>
            <a:ext cx="182988" cy="1158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fr-FR" sz="800" b="0" i="0" u="none" strike="noStrike" cap="none">
              <a:ln>
                <a:noFill/>
              </a:ln>
              <a:solidFill>
                <a:schemeClr val="tx1"/>
              </a:solidFill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fr-FR" sz="1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</a:br>
            <a:endParaRPr lang="fr-FR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sz="11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  <a:ea typeface="Arial"/>
                <a:cs typeface="Times New Roman"/>
              </a:rPr>
              <a:t> </a:t>
            </a:r>
            <a:endParaRPr lang="fr-FR" sz="800" b="0" i="0" u="none" strike="noStrike" cap="none">
              <a:ln>
                <a:noFill/>
              </a:ln>
              <a:solidFill>
                <a:schemeClr val="tx1"/>
              </a:solidFill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fr-FR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pic>
        <p:nvPicPr>
          <p:cNvPr id="372085889" name="Image 4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1527" y="764704"/>
            <a:ext cx="10354701" cy="582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2102609459" name="Imag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036640203" name="Image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861342" y="31957"/>
            <a:ext cx="1304925" cy="619125"/>
          </a:xfrm>
          <a:prstGeom prst="rect">
            <a:avLst/>
          </a:prstGeom>
        </p:spPr>
      </p:pic>
      <p:sp>
        <p:nvSpPr>
          <p:cNvPr id="318955924" name="Rectangle 1"/>
          <p:cNvSpPr/>
          <p:nvPr/>
        </p:nvSpPr>
        <p:spPr bwMode="auto">
          <a:xfrm>
            <a:off x="5387016" y="1210878"/>
            <a:ext cx="13291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024077152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5</a:t>
            </a:fld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82547686" name="Image 3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002" y="28346"/>
            <a:ext cx="941634" cy="748956"/>
          </a:xfrm>
          <a:prstGeom prst="rect">
            <a:avLst/>
          </a:prstGeom>
        </p:spPr>
      </p:pic>
      <p:sp>
        <p:nvSpPr>
          <p:cNvPr id="1248663955" name="Rectangle 6"/>
          <p:cNvSpPr/>
          <p:nvPr/>
        </p:nvSpPr>
        <p:spPr bwMode="auto">
          <a:xfrm>
            <a:off x="957636" y="273590"/>
            <a:ext cx="3721823" cy="6457038"/>
          </a:xfrm>
          <a:prstGeom prst="rect">
            <a:avLst/>
          </a:prstGeom>
          <a:solidFill>
            <a:srgbClr val="4472C4">
              <a:alpha val="3019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46735473" name="Rectangle 21"/>
          <p:cNvSpPr/>
          <p:nvPr/>
        </p:nvSpPr>
        <p:spPr bwMode="auto">
          <a:xfrm>
            <a:off x="5192769" y="273589"/>
            <a:ext cx="6960095" cy="3587459"/>
          </a:xfrm>
          <a:prstGeom prst="rect">
            <a:avLst/>
          </a:prstGeom>
          <a:solidFill>
            <a:srgbClr val="4472C4">
              <a:alpha val="3019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47769660" name="Rectangle 22"/>
          <p:cNvSpPr/>
          <p:nvPr/>
        </p:nvSpPr>
        <p:spPr bwMode="auto">
          <a:xfrm>
            <a:off x="5953139" y="3949415"/>
            <a:ext cx="6060914" cy="2781213"/>
          </a:xfrm>
          <a:prstGeom prst="rect">
            <a:avLst/>
          </a:prstGeom>
          <a:solidFill>
            <a:srgbClr val="4472C4">
              <a:alpha val="3019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83891556" name="ZoneTexte 1826862906"/>
          <p:cNvSpPr txBox="1"/>
          <p:nvPr/>
        </p:nvSpPr>
        <p:spPr bwMode="auto">
          <a:xfrm>
            <a:off x="3720278" y="-92206"/>
            <a:ext cx="5119011" cy="37414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État du système </a:t>
            </a:r>
            <a:r>
              <a:rPr lang="fr-FR"/>
              <a:t>à</a:t>
            </a:r>
            <a:r>
              <a:t> sa réception en octobre 2021.</a:t>
            </a:r>
          </a:p>
        </p:txBody>
      </p:sp>
      <p:pic>
        <p:nvPicPr>
          <p:cNvPr id="730288718" name="Image 62758705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5400000">
            <a:off x="472509" y="2135930"/>
            <a:ext cx="4334212" cy="3168351"/>
          </a:xfrm>
          <a:prstGeom prst="rect">
            <a:avLst/>
          </a:prstGeom>
        </p:spPr>
      </p:pic>
      <p:pic>
        <p:nvPicPr>
          <p:cNvPr id="1311573041" name="Image 170437757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5400000">
            <a:off x="9361535" y="927216"/>
            <a:ext cx="2278130" cy="3034008"/>
          </a:xfrm>
          <a:prstGeom prst="rect">
            <a:avLst/>
          </a:prstGeom>
        </p:spPr>
      </p:pic>
      <p:pic>
        <p:nvPicPr>
          <p:cNvPr id="1241188789" name="Image 89052695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5400000">
            <a:off x="6309209" y="1170319"/>
            <a:ext cx="2809916" cy="2239233"/>
          </a:xfrm>
          <a:prstGeom prst="rect">
            <a:avLst/>
          </a:prstGeom>
        </p:spPr>
      </p:pic>
      <p:pic>
        <p:nvPicPr>
          <p:cNvPr id="851349959" name="Image 1963165713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8249479" y="4414848"/>
            <a:ext cx="2887081" cy="2269520"/>
          </a:xfrm>
          <a:prstGeom prst="rect">
            <a:avLst/>
          </a:prstGeom>
        </p:spPr>
      </p:pic>
      <p:sp>
        <p:nvSpPr>
          <p:cNvPr id="277893399" name="Rectangle 1"/>
          <p:cNvSpPr/>
          <p:nvPr/>
        </p:nvSpPr>
        <p:spPr bwMode="auto">
          <a:xfrm>
            <a:off x="1271464" y="1412775"/>
            <a:ext cx="936104" cy="948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567009174" name="Connecteur droit 3"/>
          <p:cNvCxnSpPr/>
          <p:nvPr/>
        </p:nvCxnSpPr>
        <p:spPr bwMode="auto">
          <a:xfrm flipV="1">
            <a:off x="1737888" y="934846"/>
            <a:ext cx="432048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655649" name="ZoneTexte 13"/>
          <p:cNvSpPr txBox="1"/>
          <p:nvPr/>
        </p:nvSpPr>
        <p:spPr bwMode="auto">
          <a:xfrm>
            <a:off x="2128569" y="722988"/>
            <a:ext cx="2293802" cy="46807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200" i="1" u="sng" dirty="0">
                <a:latin typeface="3ds Light"/>
                <a:ea typeface="3ds Light"/>
                <a:cs typeface="3ds Light"/>
              </a:rPr>
              <a:t>Unwired column and customer-desired change (column change)</a:t>
            </a:r>
            <a:endParaRPr sz="1200" dirty="0">
              <a:latin typeface="3ds Light"/>
              <a:ea typeface="3ds Light"/>
              <a:cs typeface="3ds Light"/>
            </a:endParaRPr>
          </a:p>
        </p:txBody>
      </p:sp>
      <p:sp>
        <p:nvSpPr>
          <p:cNvPr id="1472374140" name="Rectangle 14"/>
          <p:cNvSpPr/>
          <p:nvPr/>
        </p:nvSpPr>
        <p:spPr bwMode="auto">
          <a:xfrm>
            <a:off x="1485860" y="2427037"/>
            <a:ext cx="2006048" cy="2586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485466399" name="Connecteur droit 15"/>
          <p:cNvCxnSpPr/>
          <p:nvPr/>
        </p:nvCxnSpPr>
        <p:spPr bwMode="auto">
          <a:xfrm>
            <a:off x="2402098" y="4700107"/>
            <a:ext cx="453542" cy="14932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302232" name="ZoneTexte 18"/>
          <p:cNvSpPr txBox="1"/>
          <p:nvPr/>
        </p:nvSpPr>
        <p:spPr bwMode="auto">
          <a:xfrm>
            <a:off x="1593096" y="6101038"/>
            <a:ext cx="2376264" cy="65594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200" i="1" dirty="0">
                <a:latin typeface="3ds Light"/>
                <a:ea typeface="3ds Light"/>
                <a:cs typeface="3ds Light"/>
              </a:rPr>
              <a:t>Safety wiring not wired (ARU), link between the M221 and the faulty HMI (refurbishment required)</a:t>
            </a:r>
            <a:endParaRPr sz="1200" dirty="0">
              <a:latin typeface="3ds Light"/>
              <a:ea typeface="3ds Light"/>
              <a:cs typeface="3ds Light"/>
            </a:endParaRPr>
          </a:p>
        </p:txBody>
      </p:sp>
      <p:sp>
        <p:nvSpPr>
          <p:cNvPr id="1732254826" name="ZoneTexte 7"/>
          <p:cNvSpPr txBox="1"/>
          <p:nvPr/>
        </p:nvSpPr>
        <p:spPr bwMode="auto">
          <a:xfrm>
            <a:off x="1079058" y="218158"/>
            <a:ext cx="343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/>
              <a:t>Armoire 1 (Elec et pneumatique)</a:t>
            </a:r>
            <a:endParaRPr/>
          </a:p>
        </p:txBody>
      </p:sp>
      <p:sp>
        <p:nvSpPr>
          <p:cNvPr id="1713829263" name="ZoneTexte 24"/>
          <p:cNvSpPr txBox="1"/>
          <p:nvPr/>
        </p:nvSpPr>
        <p:spPr bwMode="auto">
          <a:xfrm>
            <a:off x="6878783" y="299350"/>
            <a:ext cx="435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/>
              <a:t>Armoire 2 (Elément de communication)</a:t>
            </a:r>
            <a:endParaRPr/>
          </a:p>
        </p:txBody>
      </p:sp>
      <p:sp>
        <p:nvSpPr>
          <p:cNvPr id="1273626206" name="ZoneTexte 25"/>
          <p:cNvSpPr txBox="1"/>
          <p:nvPr/>
        </p:nvSpPr>
        <p:spPr bwMode="auto">
          <a:xfrm>
            <a:off x="8702509" y="3957149"/>
            <a:ext cx="175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/>
              <a:t>Zone Opérative</a:t>
            </a:r>
            <a:endParaRPr/>
          </a:p>
        </p:txBody>
      </p:sp>
      <p:cxnSp>
        <p:nvCxnSpPr>
          <p:cNvPr id="288461303" name="Connecteur droit 26"/>
          <p:cNvCxnSpPr/>
          <p:nvPr/>
        </p:nvCxnSpPr>
        <p:spPr bwMode="auto">
          <a:xfrm>
            <a:off x="7536160" y="5326554"/>
            <a:ext cx="528201" cy="2009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3198626" name="Rectangle 28"/>
          <p:cNvSpPr/>
          <p:nvPr/>
        </p:nvSpPr>
        <p:spPr bwMode="auto">
          <a:xfrm>
            <a:off x="8249478" y="5157192"/>
            <a:ext cx="2599049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92857104" name="ZoneTexte 29"/>
          <p:cNvSpPr txBox="1"/>
          <p:nvPr/>
        </p:nvSpPr>
        <p:spPr bwMode="auto">
          <a:xfrm>
            <a:off x="6852992" y="4684072"/>
            <a:ext cx="1366336" cy="65594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sz="1200" i="1" u="sng" dirty="0" err="1">
                <a:latin typeface="3ds Light"/>
                <a:ea typeface="3ds Light"/>
                <a:cs typeface="3ds Light"/>
              </a:rPr>
              <a:t>Unwired</a:t>
            </a:r>
            <a:r>
              <a:rPr lang="fr-FR" sz="1200" i="1" u="sng" dirty="0">
                <a:latin typeface="3ds Light"/>
                <a:ea typeface="3ds Light"/>
                <a:cs typeface="3ds Light"/>
              </a:rPr>
              <a:t> </a:t>
            </a:r>
            <a:r>
              <a:rPr lang="fr-FR" sz="1200" i="1" u="sng" dirty="0" err="1">
                <a:latin typeface="3ds Light"/>
                <a:ea typeface="3ds Light"/>
                <a:cs typeface="3ds Light"/>
              </a:rPr>
              <a:t>Actuator</a:t>
            </a:r>
            <a:r>
              <a:rPr lang="fr-FR" sz="1200" i="1" u="sng" dirty="0">
                <a:latin typeface="3ds Light"/>
                <a:ea typeface="3ds Light"/>
                <a:cs typeface="3ds Light"/>
              </a:rPr>
              <a:t> (</a:t>
            </a:r>
            <a:r>
              <a:rPr lang="fr-FR" sz="1200" i="1" u="sng" dirty="0" err="1">
                <a:latin typeface="3ds Light"/>
                <a:ea typeface="3ds Light"/>
                <a:cs typeface="3ds Light"/>
              </a:rPr>
              <a:t>Refurbishment</a:t>
            </a:r>
            <a:r>
              <a:rPr lang="fr-FR" sz="1200" i="1" u="sng" dirty="0">
                <a:latin typeface="3ds Light"/>
                <a:ea typeface="3ds Light"/>
                <a:cs typeface="3ds Light"/>
              </a:rPr>
              <a:t> </a:t>
            </a:r>
            <a:r>
              <a:rPr lang="fr-FR" sz="1200" i="1" u="sng" dirty="0" err="1">
                <a:latin typeface="3ds Light"/>
                <a:ea typeface="3ds Light"/>
                <a:cs typeface="3ds Light"/>
              </a:rPr>
              <a:t>Request</a:t>
            </a:r>
            <a:r>
              <a:rPr lang="fr-FR" sz="1200" i="1" u="sng" dirty="0">
                <a:latin typeface="3ds Light"/>
                <a:ea typeface="3ds Light"/>
                <a:cs typeface="3ds Light"/>
              </a:rPr>
              <a:t>)</a:t>
            </a:r>
            <a:endParaRPr sz="1200" dirty="0">
              <a:latin typeface="3ds Light"/>
              <a:ea typeface="3ds Light"/>
              <a:cs typeface="3ds Light"/>
            </a:endParaRPr>
          </a:p>
        </p:txBody>
      </p:sp>
      <p:sp>
        <p:nvSpPr>
          <p:cNvPr id="662337233" name="ZoneTexte 32"/>
          <p:cNvSpPr txBox="1"/>
          <p:nvPr/>
        </p:nvSpPr>
        <p:spPr bwMode="auto">
          <a:xfrm>
            <a:off x="5140984" y="484016"/>
            <a:ext cx="1366336" cy="15953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200" i="1" u="sng" dirty="0">
                <a:latin typeface="3ds Light"/>
                <a:ea typeface="3ds Light"/>
                <a:cs typeface="3ds Light"/>
              </a:rPr>
              <a:t>Retrofitted to the secondary cabinet
(-Removal of the secondary cabinet for wiring facilitation
-Reprogramming of the </a:t>
            </a:r>
            <a:r>
              <a:rPr lang="en-US" sz="1200" i="1" u="sng" dirty="0" err="1">
                <a:latin typeface="3ds Light"/>
                <a:ea typeface="3ds Light"/>
                <a:cs typeface="3ds Light"/>
              </a:rPr>
              <a:t>ihm</a:t>
            </a:r>
            <a:r>
              <a:rPr lang="en-US" sz="1200" i="1" u="sng" dirty="0">
                <a:latin typeface="3ds Light"/>
                <a:ea typeface="3ds Light"/>
                <a:cs typeface="3ds Light"/>
              </a:rPr>
              <a:t>)</a:t>
            </a:r>
            <a:endParaRPr sz="1200" dirty="0">
              <a:latin typeface="3ds Light"/>
              <a:ea typeface="3ds Light"/>
              <a:cs typeface="3ds Light"/>
            </a:endParaRPr>
          </a:p>
        </p:txBody>
      </p:sp>
      <p:cxnSp>
        <p:nvCxnSpPr>
          <p:cNvPr id="289944704" name="Connecteur droit 30"/>
          <p:cNvCxnSpPr/>
          <p:nvPr/>
        </p:nvCxnSpPr>
        <p:spPr bwMode="auto">
          <a:xfrm>
            <a:off x="6235210" y="1887134"/>
            <a:ext cx="288339" cy="2939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5336105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6</a:t>
            </a:fld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85609257" name="Image 2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06256" y="2205072"/>
            <a:ext cx="4105275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775332" name=" 381379398"/>
          <p:cNvSpPr/>
          <p:nvPr/>
        </p:nvSpPr>
        <p:spPr bwMode="auto">
          <a:xfrm>
            <a:off x="5968558" y="3291840"/>
            <a:ext cx="25495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116328994" name=" 1338898717"/>
          <p:cNvSpPr/>
          <p:nvPr/>
        </p:nvSpPr>
        <p:spPr bwMode="auto">
          <a:xfrm>
            <a:off x="5968558" y="3291840"/>
            <a:ext cx="25495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405506229" name="ZoneTexte 1922072277"/>
          <p:cNvSpPr txBox="1"/>
          <p:nvPr/>
        </p:nvSpPr>
        <p:spPr bwMode="auto">
          <a:xfrm>
            <a:off x="2267599" y="6504228"/>
            <a:ext cx="8652937" cy="31149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400" i="1" dirty="0">
                <a:latin typeface="3ds Light"/>
                <a:ea typeface="3ds Light"/>
                <a:cs typeface="3ds Light"/>
              </a:rPr>
              <a:t>- "Industrial" machine for educational purposes whose function is to sort pieces by color (napkin ring) -</a:t>
            </a:r>
            <a:endParaRPr dirty="0"/>
          </a:p>
        </p:txBody>
      </p:sp>
      <p:pic>
        <p:nvPicPr>
          <p:cNvPr id="925908154" name="Image 5144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335360" y="2513416"/>
            <a:ext cx="3903882" cy="3068988"/>
          </a:xfrm>
          <a:prstGeom prst="rect">
            <a:avLst/>
          </a:prstGeom>
          <a:noFill/>
        </p:spPr>
      </p:pic>
      <p:cxnSp>
        <p:nvCxnSpPr>
          <p:cNvPr id="67070697" name="Connecteur droit 17"/>
          <p:cNvCxnSpPr/>
          <p:nvPr/>
        </p:nvCxnSpPr>
        <p:spPr bwMode="auto">
          <a:xfrm flipV="1">
            <a:off x="1703512" y="3215221"/>
            <a:ext cx="216027" cy="442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2017840" name="Connecteur droit 20"/>
          <p:cNvCxnSpPr/>
          <p:nvPr/>
        </p:nvCxnSpPr>
        <p:spPr bwMode="auto">
          <a:xfrm>
            <a:off x="10560496" y="1747871"/>
            <a:ext cx="421805" cy="7069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452024" name="Rectangle 10"/>
          <p:cNvSpPr>
            <a:spLocks noChangeArrowheads="1"/>
          </p:cNvSpPr>
          <p:nvPr/>
        </p:nvSpPr>
        <p:spPr bwMode="auto">
          <a:xfrm>
            <a:off x="861321" y="506437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fr-FR"/>
          </a:p>
        </p:txBody>
      </p:sp>
      <p:sp>
        <p:nvSpPr>
          <p:cNvPr id="842779923" name="Rectangle 13"/>
          <p:cNvSpPr>
            <a:spLocks noChangeArrowheads="1"/>
          </p:cNvSpPr>
          <p:nvPr/>
        </p:nvSpPr>
        <p:spPr bwMode="auto">
          <a:xfrm>
            <a:off x="861321" y="963637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fr-FR"/>
          </a:p>
        </p:txBody>
      </p:sp>
      <p:sp>
        <p:nvSpPr>
          <p:cNvPr id="621358452" name="Rectangle 14"/>
          <p:cNvSpPr>
            <a:spLocks noChangeArrowheads="1"/>
          </p:cNvSpPr>
          <p:nvPr/>
        </p:nvSpPr>
        <p:spPr bwMode="auto">
          <a:xfrm>
            <a:off x="861321" y="1420837"/>
            <a:ext cx="12192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fr-FR" sz="800" b="0" i="0" u="none" strike="noStrike" cap="none">
              <a:ln>
                <a:noFill/>
              </a:ln>
              <a:solidFill>
                <a:schemeClr val="tx1"/>
              </a:solidFill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fr-FR" sz="1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</a:br>
            <a:endParaRPr lang="fr-FR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fr-FR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413155843" name="Rectangle 15"/>
          <p:cNvSpPr>
            <a:spLocks noChangeArrowheads="1"/>
          </p:cNvSpPr>
          <p:nvPr/>
        </p:nvSpPr>
        <p:spPr bwMode="auto">
          <a:xfrm>
            <a:off x="861321" y="1420837"/>
            <a:ext cx="12192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fr-FR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fr-FR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1305709439" name="Rectangle 16"/>
          <p:cNvSpPr>
            <a:spLocks noChangeArrowheads="1"/>
          </p:cNvSpPr>
          <p:nvPr/>
        </p:nvSpPr>
        <p:spPr bwMode="auto">
          <a:xfrm>
            <a:off x="861321" y="1420837"/>
            <a:ext cx="12192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fr-FR" sz="1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</a:br>
            <a:endParaRPr lang="fr-FR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fr-FR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526434646" name="ZoneTexte 15"/>
          <p:cNvSpPr txBox="1"/>
          <p:nvPr/>
        </p:nvSpPr>
        <p:spPr bwMode="auto">
          <a:xfrm>
            <a:off x="9153611" y="1354306"/>
            <a:ext cx="169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 dirty="0"/>
              <a:t>Light </a:t>
            </a:r>
            <a:r>
              <a:rPr lang="fr-FR" sz="1400" dirty="0" err="1"/>
              <a:t>column</a:t>
            </a:r>
            <a:endParaRPr dirty="0"/>
          </a:p>
        </p:txBody>
      </p:sp>
      <p:sp>
        <p:nvSpPr>
          <p:cNvPr id="1740727606" name="ZoneTexte 16"/>
          <p:cNvSpPr txBox="1"/>
          <p:nvPr/>
        </p:nvSpPr>
        <p:spPr bwMode="auto">
          <a:xfrm>
            <a:off x="1459404" y="3657634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 dirty="0"/>
              <a:t>Desk</a:t>
            </a:r>
            <a:endParaRPr dirty="0"/>
          </a:p>
        </p:txBody>
      </p:sp>
      <p:sp>
        <p:nvSpPr>
          <p:cNvPr id="1872919307" name="Объект 2"/>
          <p:cNvSpPr>
            <a:spLocks noGrp="1"/>
          </p:cNvSpPr>
          <p:nvPr>
            <p:ph idx="1"/>
          </p:nvPr>
        </p:nvSpPr>
        <p:spPr bwMode="auto">
          <a:xfrm>
            <a:off x="4380408" y="34912"/>
            <a:ext cx="3686203" cy="558397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None/>
              <a:defRPr/>
            </a:pPr>
            <a:r>
              <a:rPr lang="fr-FR" sz="2400" dirty="0"/>
              <a:t>Equipment in </a:t>
            </a:r>
            <a:r>
              <a:rPr lang="fr-FR" sz="2400" dirty="0" err="1"/>
              <a:t>liability</a:t>
            </a:r>
            <a:endParaRPr sz="1400" i="1" dirty="0"/>
          </a:p>
          <a:p>
            <a:pPr marL="0" indent="0">
              <a:buFont typeface="Arial"/>
              <a:buNone/>
              <a:defRPr/>
            </a:pPr>
            <a:endParaRPr sz="1400" i="1" dirty="0"/>
          </a:p>
          <a:p>
            <a:pPr marL="0" indent="0">
              <a:buFont typeface="Arial"/>
              <a:buNone/>
              <a:defRPr/>
            </a:pPr>
            <a:endParaRPr sz="1400" i="1" dirty="0"/>
          </a:p>
          <a:p>
            <a:pPr marL="0" indent="0">
              <a:buFont typeface="Arial"/>
              <a:buNone/>
              <a:defRPr/>
            </a:pPr>
            <a:endParaRPr sz="1400" i="1" dirty="0"/>
          </a:p>
          <a:p>
            <a:pPr marL="0" indent="0">
              <a:buFont typeface="Arial"/>
              <a:buNone/>
              <a:defRPr/>
            </a:pPr>
            <a:endParaRPr sz="1400" i="1" dirty="0"/>
          </a:p>
          <a:p>
            <a:pPr marL="0" indent="0">
              <a:buFont typeface="Arial"/>
              <a:buNone/>
              <a:defRPr/>
            </a:pPr>
            <a:endParaRPr sz="1400" i="1" dirty="0"/>
          </a:p>
          <a:p>
            <a:pPr marL="0" indent="0">
              <a:buFont typeface="Arial"/>
              <a:buNone/>
              <a:defRPr/>
            </a:pPr>
            <a:endParaRPr sz="1400" i="1" dirty="0"/>
          </a:p>
          <a:p>
            <a:pPr marL="0" indent="0">
              <a:buFont typeface="Arial"/>
              <a:buNone/>
              <a:defRPr/>
            </a:pPr>
            <a:endParaRPr sz="1400" i="1" dirty="0"/>
          </a:p>
          <a:p>
            <a:pPr marL="0" indent="0">
              <a:buFont typeface="Arial"/>
              <a:buNone/>
              <a:defRPr/>
            </a:pPr>
            <a:endParaRPr sz="1400" i="1" dirty="0"/>
          </a:p>
        </p:txBody>
      </p:sp>
      <p:cxnSp>
        <p:nvCxnSpPr>
          <p:cNvPr id="1969899422" name="Connecteur droit 18"/>
          <p:cNvCxnSpPr/>
          <p:nvPr/>
        </p:nvCxnSpPr>
        <p:spPr bwMode="auto">
          <a:xfrm flipH="1">
            <a:off x="3539718" y="3990073"/>
            <a:ext cx="10441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4777214" name="ZoneTexte 2"/>
          <p:cNvSpPr txBox="1"/>
          <p:nvPr/>
        </p:nvSpPr>
        <p:spPr bwMode="auto">
          <a:xfrm>
            <a:off x="4585893" y="3429000"/>
            <a:ext cx="1964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/>
              <a:t>Cupboard:
- Security (ARU)
- HMI-AUTOMATE link</a:t>
            </a:r>
            <a:r>
              <a:rPr lang="fr-FR" sz="1200" dirty="0">
                <a:latin typeface="BankGothic Lt BT"/>
              </a:rPr>
              <a:t>- </a:t>
            </a:r>
            <a:endParaRPr dirty="0"/>
          </a:p>
        </p:txBody>
      </p:sp>
      <p:cxnSp>
        <p:nvCxnSpPr>
          <p:cNvPr id="1198741716" name="Connecteur droit 19"/>
          <p:cNvCxnSpPr/>
          <p:nvPr/>
        </p:nvCxnSpPr>
        <p:spPr bwMode="auto">
          <a:xfrm flipH="1">
            <a:off x="3476102" y="2454772"/>
            <a:ext cx="387650" cy="481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4956825" name="ZoneTexte 22"/>
          <p:cNvSpPr txBox="1"/>
          <p:nvPr/>
        </p:nvSpPr>
        <p:spPr bwMode="auto">
          <a:xfrm>
            <a:off x="2887665" y="2081051"/>
            <a:ext cx="1964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400" dirty="0"/>
              <a:t>Terminal x3: light </a:t>
            </a:r>
            <a:r>
              <a:rPr lang="fr-FR" sz="1400" dirty="0" err="1"/>
              <a:t>column</a:t>
            </a:r>
            <a:endParaRPr dirty="0"/>
          </a:p>
        </p:txBody>
      </p:sp>
      <p:sp>
        <p:nvSpPr>
          <p:cNvPr id="1090638116" name="Cube 14"/>
          <p:cNvSpPr/>
          <p:nvPr/>
        </p:nvSpPr>
        <p:spPr bwMode="auto">
          <a:xfrm rot="17127359" flipV="1">
            <a:off x="1479284" y="2624324"/>
            <a:ext cx="499853" cy="520852"/>
          </a:xfrm>
          <a:prstGeom prst="cube">
            <a:avLst>
              <a:gd name="adj" fmla="val 86151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915180851" name="Connecteur droit 29"/>
          <p:cNvCxnSpPr/>
          <p:nvPr/>
        </p:nvCxnSpPr>
        <p:spPr bwMode="auto">
          <a:xfrm flipH="1">
            <a:off x="2093476" y="2040640"/>
            <a:ext cx="387650" cy="481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9068473" name="ZoneTexte 30"/>
          <p:cNvSpPr txBox="1"/>
          <p:nvPr/>
        </p:nvSpPr>
        <p:spPr bwMode="auto">
          <a:xfrm>
            <a:off x="1570449" y="1713011"/>
            <a:ext cx="1964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 dirty="0"/>
              <a:t>Vérin translation sur X</a:t>
            </a:r>
            <a:endParaRPr dirty="0"/>
          </a:p>
        </p:txBody>
      </p:sp>
      <p:pic>
        <p:nvPicPr>
          <p:cNvPr id="102155960" name="Image 3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256794366" name="Image 2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861342" y="31957"/>
            <a:ext cx="1304925" cy="619125"/>
          </a:xfrm>
          <a:prstGeom prst="rect">
            <a:avLst/>
          </a:prstGeom>
        </p:spPr>
      </p:pic>
      <p:sp>
        <p:nvSpPr>
          <p:cNvPr id="363010917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7</a:t>
            </a:fld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71593120" name="Image 4"/>
          <p:cNvPicPr>
            <a:picLocks noChangeAspect="1"/>
          </p:cNvPicPr>
          <p:nvPr/>
        </p:nvPicPr>
        <p:blipFill>
          <a:blip r:embed="rId3"/>
          <a:srcRect l="2826" t="3151" r="1968"/>
          <a:stretch/>
        </p:blipFill>
        <p:spPr bwMode="auto">
          <a:xfrm rot="10800000">
            <a:off x="2135560" y="0"/>
            <a:ext cx="8131172" cy="6756811"/>
          </a:xfrm>
          <a:prstGeom prst="rect">
            <a:avLst/>
          </a:prstGeom>
        </p:spPr>
      </p:pic>
      <p:sp>
        <p:nvSpPr>
          <p:cNvPr id="747988812" name="Titre 1"/>
          <p:cNvSpPr>
            <a:spLocks noGrp="1"/>
          </p:cNvSpPr>
          <p:nvPr>
            <p:ph type="title"/>
          </p:nvPr>
        </p:nvSpPr>
        <p:spPr bwMode="auto">
          <a:xfrm>
            <a:off x="3877741" y="22096"/>
            <a:ext cx="5160592" cy="3304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b="1" dirty="0"/>
              <a:t>Material in liability "Top view"</a:t>
            </a:r>
            <a:endParaRPr dirty="0"/>
          </a:p>
        </p:txBody>
      </p:sp>
      <p:cxnSp>
        <p:nvCxnSpPr>
          <p:cNvPr id="1634795376" name="Connecteur droit 6"/>
          <p:cNvCxnSpPr/>
          <p:nvPr/>
        </p:nvCxnSpPr>
        <p:spPr bwMode="auto">
          <a:xfrm>
            <a:off x="7984264" y="6185593"/>
            <a:ext cx="1728192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5763426" name="ZoneTexte 7"/>
          <p:cNvSpPr txBox="1"/>
          <p:nvPr/>
        </p:nvSpPr>
        <p:spPr bwMode="auto">
          <a:xfrm>
            <a:off x="9712456" y="6348979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/>
              <a:t>Pupitre</a:t>
            </a:r>
            <a:endParaRPr/>
          </a:p>
        </p:txBody>
      </p:sp>
      <p:sp>
        <p:nvSpPr>
          <p:cNvPr id="118689241" name="Rectangle 8"/>
          <p:cNvSpPr/>
          <p:nvPr/>
        </p:nvSpPr>
        <p:spPr bwMode="auto">
          <a:xfrm>
            <a:off x="6025989" y="5949280"/>
            <a:ext cx="864096" cy="576064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64554803" name="Ellipse 9"/>
          <p:cNvSpPr/>
          <p:nvPr/>
        </p:nvSpPr>
        <p:spPr bwMode="auto">
          <a:xfrm>
            <a:off x="7125994" y="5949280"/>
            <a:ext cx="288032" cy="28803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860807202" name="Connecteur droit 11"/>
          <p:cNvCxnSpPr/>
          <p:nvPr/>
        </p:nvCxnSpPr>
        <p:spPr bwMode="auto">
          <a:xfrm>
            <a:off x="7283802" y="6022867"/>
            <a:ext cx="0" cy="144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291367" name="Rectangle 13"/>
          <p:cNvSpPr/>
          <p:nvPr/>
        </p:nvSpPr>
        <p:spPr bwMode="auto">
          <a:xfrm>
            <a:off x="7155062" y="6289121"/>
            <a:ext cx="220648" cy="2880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98832000" name="Ellipse 12"/>
          <p:cNvSpPr/>
          <p:nvPr/>
        </p:nvSpPr>
        <p:spPr bwMode="auto">
          <a:xfrm>
            <a:off x="7193378" y="6310899"/>
            <a:ext cx="144016" cy="144016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96698517" name="Rectangle 14"/>
          <p:cNvSpPr/>
          <p:nvPr/>
        </p:nvSpPr>
        <p:spPr bwMode="auto">
          <a:xfrm>
            <a:off x="7193378" y="6487326"/>
            <a:ext cx="144016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7922285" name="ZoneTexte 15"/>
          <p:cNvSpPr txBox="1"/>
          <p:nvPr/>
        </p:nvSpPr>
        <p:spPr bwMode="auto">
          <a:xfrm>
            <a:off x="7125994" y="6438691"/>
            <a:ext cx="4017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500"/>
              <a:t>ARU</a:t>
            </a:r>
            <a:endParaRPr/>
          </a:p>
        </p:txBody>
      </p:sp>
      <p:sp>
        <p:nvSpPr>
          <p:cNvPr id="899421088" name="Rectangle 17"/>
          <p:cNvSpPr/>
          <p:nvPr/>
        </p:nvSpPr>
        <p:spPr bwMode="auto">
          <a:xfrm>
            <a:off x="4799856" y="1412775"/>
            <a:ext cx="755475" cy="403244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14964182" name="Connecteur droit 18"/>
          <p:cNvCxnSpPr/>
          <p:nvPr/>
        </p:nvCxnSpPr>
        <p:spPr bwMode="auto">
          <a:xfrm>
            <a:off x="4223792" y="562371"/>
            <a:ext cx="953801" cy="7783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697223" name="ZoneTexte 20"/>
          <p:cNvSpPr txBox="1"/>
          <p:nvPr/>
        </p:nvSpPr>
        <p:spPr bwMode="auto">
          <a:xfrm>
            <a:off x="3467707" y="264758"/>
            <a:ext cx="1512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/>
              <a:t>Vérin translation sur X</a:t>
            </a:r>
            <a:endParaRPr dirty="0"/>
          </a:p>
        </p:txBody>
      </p:sp>
      <p:sp>
        <p:nvSpPr>
          <p:cNvPr id="1709010105" name="Rectangle 21"/>
          <p:cNvSpPr/>
          <p:nvPr/>
        </p:nvSpPr>
        <p:spPr bwMode="auto">
          <a:xfrm>
            <a:off x="5663952" y="5655487"/>
            <a:ext cx="2237252" cy="1202513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720243311" name="Connecteur droit 22"/>
          <p:cNvCxnSpPr/>
          <p:nvPr/>
        </p:nvCxnSpPr>
        <p:spPr bwMode="auto">
          <a:xfrm>
            <a:off x="7930700" y="474535"/>
            <a:ext cx="670478" cy="520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887480" name="ZoneTexte 24"/>
          <p:cNvSpPr txBox="1"/>
          <p:nvPr/>
        </p:nvSpPr>
        <p:spPr bwMode="auto">
          <a:xfrm>
            <a:off x="7527702" y="280989"/>
            <a:ext cx="1081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/>
              <a:t>IO-Link master</a:t>
            </a:r>
            <a:endParaRPr dirty="0"/>
          </a:p>
        </p:txBody>
      </p:sp>
      <p:sp>
        <p:nvSpPr>
          <p:cNvPr id="1051338533" name="Rectangle 26"/>
          <p:cNvSpPr/>
          <p:nvPr/>
        </p:nvSpPr>
        <p:spPr bwMode="auto">
          <a:xfrm>
            <a:off x="8513121" y="1052736"/>
            <a:ext cx="670478" cy="1080120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1700604696" name="Image 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620001611" name="Image 2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861342" y="31957"/>
            <a:ext cx="1304925" cy="619125"/>
          </a:xfrm>
          <a:prstGeom prst="rect">
            <a:avLst/>
          </a:prstGeom>
        </p:spPr>
      </p:pic>
      <p:cxnSp>
        <p:nvCxnSpPr>
          <p:cNvPr id="1141714308" name="Connecteur droit 29"/>
          <p:cNvCxnSpPr/>
          <p:nvPr/>
        </p:nvCxnSpPr>
        <p:spPr bwMode="auto">
          <a:xfrm>
            <a:off x="9467841" y="3380827"/>
            <a:ext cx="9298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0628642" name="Ellipse 31"/>
          <p:cNvSpPr/>
          <p:nvPr/>
        </p:nvSpPr>
        <p:spPr bwMode="auto">
          <a:xfrm>
            <a:off x="9395833" y="330348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51268387" name="ZoneTexte 33"/>
          <p:cNvSpPr txBox="1"/>
          <p:nvPr/>
        </p:nvSpPr>
        <p:spPr bwMode="auto">
          <a:xfrm>
            <a:off x="10338740" y="3157568"/>
            <a:ext cx="202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Cupboard:
- Security (ARU)
- HMI-AUTOMATE link</a:t>
            </a:r>
            <a:endParaRPr lang="fr-FR" dirty="0"/>
          </a:p>
        </p:txBody>
      </p:sp>
      <p:sp>
        <p:nvSpPr>
          <p:cNvPr id="223332996" name="Espace réservé du numéro de diapositiv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8</a:t>
            </a:fld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4415232" name="Заголовок 1"/>
          <p:cNvSpPr>
            <a:spLocks noGrp="1"/>
          </p:cNvSpPr>
          <p:nvPr>
            <p:ph type="title"/>
          </p:nvPr>
        </p:nvSpPr>
        <p:spPr bwMode="auto">
          <a:xfrm>
            <a:off x="1241106" y="2260394"/>
            <a:ext cx="9709787" cy="1143000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algn="ctr">
              <a:defRPr/>
            </a:pPr>
            <a:r>
              <a:rPr lang="fr-FR" dirty="0"/>
              <a:t>LE VERIN « TRANSLATION SUR X »</a:t>
            </a:r>
            <a:endParaRPr dirty="0"/>
          </a:p>
        </p:txBody>
      </p:sp>
      <p:sp>
        <p:nvSpPr>
          <p:cNvPr id="1254698792" name="ZoneTexte 2141822572"/>
          <p:cNvSpPr txBox="1"/>
          <p:nvPr/>
        </p:nvSpPr>
        <p:spPr bwMode="auto">
          <a:xfrm>
            <a:off x="2287908" y="848589"/>
            <a:ext cx="2061473" cy="436723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fr-FR" sz="2200" b="1" i="1" dirty="0"/>
              <a:t>The </a:t>
            </a:r>
            <a:r>
              <a:rPr lang="fr-FR" sz="2200" b="1" i="1" dirty="0" err="1"/>
              <a:t>Actuator</a:t>
            </a:r>
            <a:r>
              <a:rPr sz="2200" b="1" i="1" dirty="0"/>
              <a:t> :</a:t>
            </a:r>
            <a:endParaRPr dirty="0"/>
          </a:p>
        </p:txBody>
      </p:sp>
      <p:pic>
        <p:nvPicPr>
          <p:cNvPr id="190571440" name="Imag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643" y="5684"/>
            <a:ext cx="798884" cy="635416"/>
          </a:xfrm>
          <a:prstGeom prst="rect">
            <a:avLst/>
          </a:prstGeom>
        </p:spPr>
      </p:pic>
      <p:pic>
        <p:nvPicPr>
          <p:cNvPr id="1944312008" name="Imag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861342" y="31957"/>
            <a:ext cx="1304925" cy="619125"/>
          </a:xfrm>
          <a:prstGeom prst="rect">
            <a:avLst/>
          </a:prstGeom>
        </p:spPr>
      </p:pic>
      <p:sp>
        <p:nvSpPr>
          <p:cNvPr id="1771720310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>9</a:t>
            </a:fld>
            <a:endParaRPr lang="ru-RU"/>
          </a:p>
        </p:txBody>
      </p:sp>
      <p:pic>
        <p:nvPicPr>
          <p:cNvPr id="547111350" name="Imag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423592" y="3582657"/>
            <a:ext cx="6336400" cy="32753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ur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1912</Words>
  <Application>Microsoft Office PowerPoint</Application>
  <DocSecurity>0</DocSecurity>
  <PresentationFormat>Grand écran</PresentationFormat>
  <Paragraphs>386</Paragraphs>
  <Slides>44</Slides>
  <Notes>44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2" baseType="lpstr">
      <vt:lpstr>28 Days Later</vt:lpstr>
      <vt:lpstr>3ds Light</vt:lpstr>
      <vt:lpstr>Arial</vt:lpstr>
      <vt:lpstr>BankGothic Lt BT</vt:lpstr>
      <vt:lpstr>Calibri</vt:lpstr>
      <vt:lpstr>Calibri Light</vt:lpstr>
      <vt:lpstr>Lato Black</vt:lpstr>
      <vt:lpstr>Thème Office</vt:lpstr>
      <vt:lpstr>2022 Project</vt:lpstr>
      <vt:lpstr>Machine Overview</vt:lpstr>
      <vt:lpstr>Présentation PowerPoint</vt:lpstr>
      <vt:lpstr>MOE/MOS</vt:lpstr>
      <vt:lpstr>Présentation PowerPoint</vt:lpstr>
      <vt:lpstr>Présentation PowerPoint</vt:lpstr>
      <vt:lpstr>Présentation PowerPoint</vt:lpstr>
      <vt:lpstr>Material in liability "Top view"</vt:lpstr>
      <vt:lpstr>LE VERIN « TRANSLATION SUR X »</vt:lpstr>
      <vt:lpstr>Présentation PowerPoint</vt:lpstr>
      <vt:lpstr>Vérin « Translation sur l’axe X »</vt:lpstr>
      <vt:lpstr>Présentation PowerPoint</vt:lpstr>
      <vt:lpstr>Présentation PowerPoint</vt:lpstr>
      <vt:lpstr>Synoptique vérin sur axe X partie 1</vt:lpstr>
      <vt:lpstr>Présentation PowerPoint</vt:lpstr>
      <vt:lpstr>THE COLUMN LIGHT</vt:lpstr>
      <vt:lpstr>COLONNE LUMINEUSE</vt:lpstr>
      <vt:lpstr>1-Segment Signal Lamp (DV2131)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La colonne lumineuse et So- machine basic</vt:lpstr>
      <vt:lpstr>Présentation PowerPoint</vt:lpstr>
      <vt:lpstr>Finalité</vt:lpstr>
      <vt:lpstr>Solution Fixation de la colonne lumineuse</vt:lpstr>
      <vt:lpstr>Le pupitre</vt:lpstr>
      <vt:lpstr>Positionnement du pupitre sur châssis</vt:lpstr>
      <vt:lpstr>Présentation PowerPoint</vt:lpstr>
      <vt:lpstr>FIXATION DU PUPITRE</vt:lpstr>
      <vt:lpstr>Travail sur le pupitre</vt:lpstr>
      <vt:lpstr>The human-machine interface</vt:lpstr>
      <vt:lpstr>Présentation PowerPoint</vt:lpstr>
      <vt:lpstr>Présentation PowerPoint</vt:lpstr>
      <vt:lpstr>Valeur d’appel écran</vt:lpstr>
      <vt:lpstr>Horloge</vt:lpstr>
      <vt:lpstr>Retour d’alarme</vt:lpstr>
      <vt:lpstr>Câblage IHM</vt:lpstr>
      <vt:lpstr>Présentation PowerPoint</vt:lpstr>
      <vt:lpstr>Présentation PowerPoint</vt:lpstr>
      <vt:lpstr>Présentation PowerPoint</vt:lpstr>
      <vt:lpstr>Présentation PowerPoint</vt:lpstr>
      <vt:lpstr>Remercîment a l’équipe pédagogique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revue de projet</dc:title>
  <dc:subject/>
  <dc:creator>clement noel</dc:creator>
  <cp:keywords/>
  <dc:description/>
  <cp:lastModifiedBy>Clément Noël</cp:lastModifiedBy>
  <cp:revision>314</cp:revision>
  <dcterms:created xsi:type="dcterms:W3CDTF">2012-12-03T06:56:55Z</dcterms:created>
  <dcterms:modified xsi:type="dcterms:W3CDTF">2025-06-01T18:27:59Z</dcterms:modified>
  <cp:category/>
  <dc:identifier/>
  <cp:contentStatus/>
  <dc:language/>
  <cp:version/>
</cp:coreProperties>
</file>